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79" r:id="rId3"/>
    <p:sldId id="274" r:id="rId4"/>
    <p:sldId id="275" r:id="rId5"/>
    <p:sldId id="280" r:id="rId6"/>
    <p:sldId id="266" r:id="rId7"/>
    <p:sldId id="258" r:id="rId8"/>
    <p:sldId id="267" r:id="rId9"/>
    <p:sldId id="263" r:id="rId10"/>
    <p:sldId id="270" r:id="rId11"/>
    <p:sldId id="269" r:id="rId12"/>
    <p:sldId id="265" r:id="rId13"/>
    <p:sldId id="28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id="{1A5FF15F-2E59-4601-A906-FBFFF26A5E44}">
          <p14:sldIdLst>
            <p14:sldId id="278"/>
            <p14:sldId id="279"/>
            <p14:sldId id="274"/>
            <p14:sldId id="275"/>
            <p14:sldId id="280"/>
            <p14:sldId id="266"/>
            <p14:sldId id="258"/>
          </p14:sldIdLst>
        </p14:section>
        <p14:section name="Monitization" id="{99C55E8E-9D29-4322-997B-794275819204}">
          <p14:sldIdLst>
            <p14:sldId id="267"/>
          </p14:sldIdLst>
        </p14:section>
        <p14:section name="Intellectual Property" id="{2344A8E6-0F6E-4530-9C7B-55D095F3F5A0}">
          <p14:sldIdLst>
            <p14:sldId id="263"/>
            <p14:sldId id="270"/>
            <p14:sldId id="269"/>
            <p14:sldId id="265"/>
            <p14:sldId id="28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18" autoAdjust="0"/>
    <p:restoredTop sz="94660"/>
  </p:normalViewPr>
  <p:slideViewPr>
    <p:cSldViewPr>
      <p:cViewPr varScale="1">
        <p:scale>
          <a:sx n="69" d="100"/>
          <a:sy n="69" d="100"/>
        </p:scale>
        <p:origin x="-143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F37FE17-CA9F-42E5-A1CC-E7008E67EAA5}" type="datetimeFigureOut">
              <a:rPr lang="en-US" smtClean="0"/>
              <a:t>9/14/2021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1D2205-647E-4DCB-A216-89CB8704DBA1}" type="slidenum">
              <a:rPr lang="en-US" smtClean="0"/>
              <a:t>‹#›</a:t>
            </a:fld>
            <a:endParaRPr lang="en-US"/>
          </a:p>
        </p:txBody>
      </p:sp>
    </p:spTree>
    <p:extLst>
      <p:ext uri="{BB962C8B-B14F-4D97-AF65-F5344CB8AC3E}">
        <p14:creationId xmlns:p14="http://schemas.microsoft.com/office/powerpoint/2010/main" val="2298067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37FE17-CA9F-42E5-A1CC-E7008E67EAA5}" type="datetimeFigureOut">
              <a:rPr lang="en-US" smtClean="0"/>
              <a:t>9/14/2021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1D2205-647E-4DCB-A216-89CB8704DBA1}" type="slidenum">
              <a:rPr lang="en-US" smtClean="0"/>
              <a:t>‹#›</a:t>
            </a:fld>
            <a:endParaRPr lang="en-US"/>
          </a:p>
        </p:txBody>
      </p:sp>
    </p:spTree>
    <p:extLst>
      <p:ext uri="{BB962C8B-B14F-4D97-AF65-F5344CB8AC3E}">
        <p14:creationId xmlns:p14="http://schemas.microsoft.com/office/powerpoint/2010/main" val="1393420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37FE17-CA9F-42E5-A1CC-E7008E67EAA5}" type="datetimeFigureOut">
              <a:rPr lang="en-US" smtClean="0"/>
              <a:t>9/14/2021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1D2205-647E-4DCB-A216-89CB8704DBA1}" type="slidenum">
              <a:rPr lang="en-US" smtClean="0"/>
              <a:t>‹#›</a:t>
            </a:fld>
            <a:endParaRPr lang="en-US"/>
          </a:p>
        </p:txBody>
      </p:sp>
    </p:spTree>
    <p:extLst>
      <p:ext uri="{BB962C8B-B14F-4D97-AF65-F5344CB8AC3E}">
        <p14:creationId xmlns:p14="http://schemas.microsoft.com/office/powerpoint/2010/main" val="3695752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37FE17-CA9F-42E5-A1CC-E7008E67EAA5}" type="datetimeFigureOut">
              <a:rPr lang="en-US" smtClean="0"/>
              <a:t>9/14/2021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1D2205-647E-4DCB-A216-89CB8704DBA1}" type="slidenum">
              <a:rPr lang="en-US" smtClean="0"/>
              <a:t>‹#›</a:t>
            </a:fld>
            <a:endParaRPr lang="en-US"/>
          </a:p>
        </p:txBody>
      </p:sp>
    </p:spTree>
    <p:extLst>
      <p:ext uri="{BB962C8B-B14F-4D97-AF65-F5344CB8AC3E}">
        <p14:creationId xmlns:p14="http://schemas.microsoft.com/office/powerpoint/2010/main" val="154775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37FE17-CA9F-42E5-A1CC-E7008E67EAA5}" type="datetimeFigureOut">
              <a:rPr lang="en-US" smtClean="0"/>
              <a:t>9/14/2021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1D2205-647E-4DCB-A216-89CB8704DBA1}" type="slidenum">
              <a:rPr lang="en-US" smtClean="0"/>
              <a:t>‹#›</a:t>
            </a:fld>
            <a:endParaRPr lang="en-US"/>
          </a:p>
        </p:txBody>
      </p:sp>
    </p:spTree>
    <p:extLst>
      <p:ext uri="{BB962C8B-B14F-4D97-AF65-F5344CB8AC3E}">
        <p14:creationId xmlns:p14="http://schemas.microsoft.com/office/powerpoint/2010/main" val="233252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F37FE17-CA9F-42E5-A1CC-E7008E67EAA5}" type="datetimeFigureOut">
              <a:rPr lang="en-US" smtClean="0"/>
              <a:t>9/14/2021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1D2205-647E-4DCB-A216-89CB8704DBA1}" type="slidenum">
              <a:rPr lang="en-US" smtClean="0"/>
              <a:t>‹#›</a:t>
            </a:fld>
            <a:endParaRPr lang="en-US"/>
          </a:p>
        </p:txBody>
      </p:sp>
    </p:spTree>
    <p:extLst>
      <p:ext uri="{BB962C8B-B14F-4D97-AF65-F5344CB8AC3E}">
        <p14:creationId xmlns:p14="http://schemas.microsoft.com/office/powerpoint/2010/main" val="2590577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F37FE17-CA9F-42E5-A1CC-E7008E67EAA5}" type="datetimeFigureOut">
              <a:rPr lang="en-US" smtClean="0"/>
              <a:t>9/14/2021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1D2205-647E-4DCB-A216-89CB8704DBA1}" type="slidenum">
              <a:rPr lang="en-US" smtClean="0"/>
              <a:t>‹#›</a:t>
            </a:fld>
            <a:endParaRPr lang="en-US"/>
          </a:p>
        </p:txBody>
      </p:sp>
    </p:spTree>
    <p:extLst>
      <p:ext uri="{BB962C8B-B14F-4D97-AF65-F5344CB8AC3E}">
        <p14:creationId xmlns:p14="http://schemas.microsoft.com/office/powerpoint/2010/main" val="1107189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F37FE17-CA9F-42E5-A1CC-E7008E67EAA5}" type="datetimeFigureOut">
              <a:rPr lang="en-US" smtClean="0"/>
              <a:t>9/14/2021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1D2205-647E-4DCB-A216-89CB8704DBA1}" type="slidenum">
              <a:rPr lang="en-US" smtClean="0"/>
              <a:t>‹#›</a:t>
            </a:fld>
            <a:endParaRPr lang="en-US"/>
          </a:p>
        </p:txBody>
      </p:sp>
    </p:spTree>
    <p:extLst>
      <p:ext uri="{BB962C8B-B14F-4D97-AF65-F5344CB8AC3E}">
        <p14:creationId xmlns:p14="http://schemas.microsoft.com/office/powerpoint/2010/main" val="3032827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37FE17-CA9F-42E5-A1CC-E7008E67EAA5}" type="datetimeFigureOut">
              <a:rPr lang="en-US" smtClean="0"/>
              <a:t>9/14/2021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1D2205-647E-4DCB-A216-89CB8704DBA1}" type="slidenum">
              <a:rPr lang="en-US" smtClean="0"/>
              <a:t>‹#›</a:t>
            </a:fld>
            <a:endParaRPr lang="en-US"/>
          </a:p>
        </p:txBody>
      </p:sp>
    </p:spTree>
    <p:extLst>
      <p:ext uri="{BB962C8B-B14F-4D97-AF65-F5344CB8AC3E}">
        <p14:creationId xmlns:p14="http://schemas.microsoft.com/office/powerpoint/2010/main" val="1756313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37FE17-CA9F-42E5-A1CC-E7008E67EAA5}" type="datetimeFigureOut">
              <a:rPr lang="en-US" smtClean="0"/>
              <a:t>9/14/2021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1D2205-647E-4DCB-A216-89CB8704DBA1}" type="slidenum">
              <a:rPr lang="en-US" smtClean="0"/>
              <a:t>‹#›</a:t>
            </a:fld>
            <a:endParaRPr lang="en-US"/>
          </a:p>
        </p:txBody>
      </p:sp>
    </p:spTree>
    <p:extLst>
      <p:ext uri="{BB962C8B-B14F-4D97-AF65-F5344CB8AC3E}">
        <p14:creationId xmlns:p14="http://schemas.microsoft.com/office/powerpoint/2010/main" val="3126059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37FE17-CA9F-42E5-A1CC-E7008E67EAA5}" type="datetimeFigureOut">
              <a:rPr lang="en-US" smtClean="0"/>
              <a:t>9/14/2021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1D2205-647E-4DCB-A216-89CB8704DBA1}" type="slidenum">
              <a:rPr lang="en-US" smtClean="0"/>
              <a:t>‹#›</a:t>
            </a:fld>
            <a:endParaRPr lang="en-US"/>
          </a:p>
        </p:txBody>
      </p:sp>
    </p:spTree>
    <p:extLst>
      <p:ext uri="{BB962C8B-B14F-4D97-AF65-F5344CB8AC3E}">
        <p14:creationId xmlns:p14="http://schemas.microsoft.com/office/powerpoint/2010/main" val="686099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37FE17-CA9F-42E5-A1CC-E7008E67EAA5}" type="datetimeFigureOut">
              <a:rPr lang="en-US" smtClean="0"/>
              <a:t>9/14/2021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1D2205-647E-4DCB-A216-89CB8704DBA1}" type="slidenum">
              <a:rPr lang="en-US" smtClean="0"/>
              <a:t>‹#›</a:t>
            </a:fld>
            <a:endParaRPr lang="en-US"/>
          </a:p>
        </p:txBody>
      </p:sp>
    </p:spTree>
    <p:extLst>
      <p:ext uri="{BB962C8B-B14F-4D97-AF65-F5344CB8AC3E}">
        <p14:creationId xmlns:p14="http://schemas.microsoft.com/office/powerpoint/2010/main" val="3534325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png"/><Relationship Id="rId7"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398057" y="2202328"/>
            <a:ext cx="1966885" cy="646331"/>
          </a:xfrm>
          <a:prstGeom prst="rect">
            <a:avLst/>
          </a:prstGeom>
          <a:noFill/>
        </p:spPr>
        <p:txBody>
          <a:bodyPr wrap="none" rtlCol="0">
            <a:spAutoFit/>
          </a:bodyPr>
          <a:lstStyle/>
          <a:p>
            <a:pPr algn="ctr"/>
            <a:r>
              <a:rPr lang="en-US" dirty="0" smtClean="0"/>
              <a:t>Wayne Dehart</a:t>
            </a:r>
          </a:p>
          <a:p>
            <a:pPr algn="ctr"/>
            <a:r>
              <a:rPr lang="en-US" smtClean="0"/>
              <a:t>September</a:t>
            </a:r>
            <a:r>
              <a:rPr lang="en-US" smtClean="0"/>
              <a:t> </a:t>
            </a:r>
            <a:r>
              <a:rPr lang="en-US" dirty="0" smtClean="0"/>
              <a:t>7, 2021</a:t>
            </a:r>
            <a:endParaRPr lang="en-US" dirty="0"/>
          </a:p>
        </p:txBody>
      </p:sp>
      <p:sp>
        <p:nvSpPr>
          <p:cNvPr id="6" name="TextBox 5"/>
          <p:cNvSpPr txBox="1"/>
          <p:nvPr/>
        </p:nvSpPr>
        <p:spPr>
          <a:xfrm>
            <a:off x="381000" y="5791200"/>
            <a:ext cx="8610600" cy="307777"/>
          </a:xfrm>
          <a:prstGeom prst="rect">
            <a:avLst/>
          </a:prstGeom>
          <a:noFill/>
        </p:spPr>
        <p:txBody>
          <a:bodyPr wrap="square" rtlCol="0">
            <a:spAutoFit/>
          </a:bodyPr>
          <a:lstStyle/>
          <a:p>
            <a:r>
              <a:rPr lang="en-US" sz="1400" dirty="0">
                <a:solidFill>
                  <a:schemeClr val="tx1">
                    <a:lumMod val="95000"/>
                    <a:lumOff val="5000"/>
                  </a:schemeClr>
                </a:solidFill>
              </a:rPr>
              <a:t>Confidential - Do not duplicate or distribute without written </a:t>
            </a:r>
            <a:r>
              <a:rPr lang="en-US" sz="1400" dirty="0" smtClean="0">
                <a:solidFill>
                  <a:schemeClr val="tx1">
                    <a:lumMod val="95000"/>
                    <a:lumOff val="5000"/>
                  </a:schemeClr>
                </a:solidFill>
              </a:rPr>
              <a:t>permission from </a:t>
            </a:r>
            <a:r>
              <a:rPr lang="en-US" sz="1400" dirty="0" err="1" smtClean="0">
                <a:solidFill>
                  <a:schemeClr val="tx1">
                    <a:lumMod val="95000"/>
                    <a:lumOff val="5000"/>
                  </a:schemeClr>
                </a:solidFill>
              </a:rPr>
              <a:t>Treeceipts</a:t>
            </a:r>
            <a:r>
              <a:rPr lang="en-US" sz="1400" smtClean="0">
                <a:solidFill>
                  <a:schemeClr val="tx1">
                    <a:lumMod val="95000"/>
                    <a:lumOff val="5000"/>
                  </a:schemeClr>
                </a:solidFill>
              </a:rPr>
              <a:t>, LLC.</a:t>
            </a:r>
            <a:endParaRPr lang="en-US" sz="1400">
              <a:solidFill>
                <a:schemeClr val="tx1">
                  <a:lumMod val="95000"/>
                  <a:lumOff val="5000"/>
                </a:schemeClr>
              </a:solidFill>
            </a:endParaRPr>
          </a:p>
        </p:txBody>
      </p:sp>
      <p:pic>
        <p:nvPicPr>
          <p:cNvPr id="2051"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87357" y="152400"/>
            <a:ext cx="1788283" cy="711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26567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9322" y="1736626"/>
            <a:ext cx="1295400" cy="1295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762000" y="1786051"/>
            <a:ext cx="630044" cy="461665"/>
          </a:xfrm>
          <a:prstGeom prst="rect">
            <a:avLst/>
          </a:prstGeom>
          <a:noFill/>
        </p:spPr>
        <p:txBody>
          <a:bodyPr wrap="none" rtlCol="0">
            <a:spAutoFit/>
          </a:bodyPr>
          <a:lstStyle/>
          <a:p>
            <a:pPr algn="ctr"/>
            <a:r>
              <a:rPr lang="en-US" sz="1200" dirty="0" err="1" smtClean="0"/>
              <a:t>PoS</a:t>
            </a:r>
            <a:endParaRPr lang="en-US" sz="1200" smtClean="0"/>
          </a:p>
          <a:p>
            <a:pPr algn="ctr"/>
            <a:r>
              <a:rPr lang="en-US" sz="1200" smtClean="0"/>
              <a:t>System</a:t>
            </a:r>
            <a:endParaRPr lang="en-US" sz="1200"/>
          </a:p>
        </p:txBody>
      </p:sp>
      <p:grpSp>
        <p:nvGrpSpPr>
          <p:cNvPr id="6" name="Group 5"/>
          <p:cNvGrpSpPr/>
          <p:nvPr/>
        </p:nvGrpSpPr>
        <p:grpSpPr>
          <a:xfrm>
            <a:off x="3633517" y="1859335"/>
            <a:ext cx="838200" cy="933273"/>
            <a:chOff x="1567249" y="4495800"/>
            <a:chExt cx="838200" cy="682198"/>
          </a:xfrm>
        </p:grpSpPr>
        <p:sp>
          <p:nvSpPr>
            <p:cNvPr id="7" name="Rectangle 6"/>
            <p:cNvSpPr/>
            <p:nvPr/>
          </p:nvSpPr>
          <p:spPr>
            <a:xfrm>
              <a:off x="1567249" y="4495800"/>
              <a:ext cx="838200" cy="533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1584124" y="4531667"/>
              <a:ext cx="804451" cy="646331"/>
            </a:xfrm>
            <a:prstGeom prst="rect">
              <a:avLst/>
            </a:prstGeom>
            <a:noFill/>
          </p:spPr>
          <p:txBody>
            <a:bodyPr wrap="none" rtlCol="0">
              <a:spAutoFit/>
            </a:bodyPr>
            <a:lstStyle/>
            <a:p>
              <a:pPr algn="ctr"/>
              <a:r>
                <a:rPr lang="en-US" sz="1200" smtClean="0"/>
                <a:t>Invention</a:t>
              </a:r>
            </a:p>
            <a:p>
              <a:pPr algn="ctr"/>
              <a:r>
                <a:rPr lang="en-US" sz="1200" smtClean="0"/>
                <a:t>Software</a:t>
              </a:r>
            </a:p>
            <a:p>
              <a:pPr algn="ctr"/>
              <a:r>
                <a:rPr lang="en-US" sz="1200" smtClean="0"/>
                <a:t>Hardware</a:t>
              </a:r>
              <a:endParaRPr lang="en-US" sz="1200"/>
            </a:p>
          </p:txBody>
        </p:sp>
      </p:grpSp>
      <p:grpSp>
        <p:nvGrpSpPr>
          <p:cNvPr id="9" name="Group 8"/>
          <p:cNvGrpSpPr/>
          <p:nvPr/>
        </p:nvGrpSpPr>
        <p:grpSpPr>
          <a:xfrm>
            <a:off x="6797997" y="2113840"/>
            <a:ext cx="838200" cy="533400"/>
            <a:chOff x="1567249" y="4495800"/>
            <a:chExt cx="838200" cy="533400"/>
          </a:xfrm>
        </p:grpSpPr>
        <p:sp>
          <p:nvSpPr>
            <p:cNvPr id="10" name="Rectangle 9"/>
            <p:cNvSpPr/>
            <p:nvPr/>
          </p:nvSpPr>
          <p:spPr>
            <a:xfrm>
              <a:off x="1567249" y="4495800"/>
              <a:ext cx="838200" cy="533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673601" y="4531667"/>
              <a:ext cx="625491" cy="461665"/>
            </a:xfrm>
            <a:prstGeom prst="rect">
              <a:avLst/>
            </a:prstGeom>
            <a:noFill/>
          </p:spPr>
          <p:txBody>
            <a:bodyPr wrap="none" rtlCol="0">
              <a:spAutoFit/>
            </a:bodyPr>
            <a:lstStyle/>
            <a:p>
              <a:pPr algn="ctr"/>
              <a:r>
                <a:rPr lang="en-US" sz="1200" smtClean="0"/>
                <a:t>Mobile</a:t>
              </a:r>
            </a:p>
            <a:p>
              <a:pPr algn="ctr"/>
              <a:r>
                <a:rPr lang="en-US" sz="1200" smtClean="0"/>
                <a:t>Device</a:t>
              </a:r>
              <a:endParaRPr lang="en-US" sz="1200"/>
            </a:p>
          </p:txBody>
        </p:sp>
      </p:grpSp>
      <p:cxnSp>
        <p:nvCxnSpPr>
          <p:cNvPr id="18" name="Curved Connector 17"/>
          <p:cNvCxnSpPr>
            <a:stCxn id="7" idx="3"/>
            <a:endCxn id="10" idx="1"/>
          </p:cNvCxnSpPr>
          <p:nvPr/>
        </p:nvCxnSpPr>
        <p:spPr>
          <a:xfrm>
            <a:off x="4471717" y="2224191"/>
            <a:ext cx="2326280" cy="156349"/>
          </a:xfrm>
          <a:prstGeom prst="curved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429322" y="1286134"/>
            <a:ext cx="2434256" cy="276999"/>
          </a:xfrm>
          <a:prstGeom prst="rect">
            <a:avLst/>
          </a:prstGeom>
          <a:noFill/>
        </p:spPr>
        <p:txBody>
          <a:bodyPr wrap="none" rtlCol="0">
            <a:spAutoFit/>
          </a:bodyPr>
          <a:lstStyle/>
          <a:p>
            <a:r>
              <a:rPr lang="en-US" sz="1200" smtClean="0"/>
              <a:t>Diagram A – Example, not limited to</a:t>
            </a:r>
            <a:endParaRPr lang="en-US" sz="1200"/>
          </a:p>
        </p:txBody>
      </p:sp>
      <p:sp>
        <p:nvSpPr>
          <p:cNvPr id="35" name="TextBox 34"/>
          <p:cNvSpPr txBox="1"/>
          <p:nvPr/>
        </p:nvSpPr>
        <p:spPr>
          <a:xfrm>
            <a:off x="1877479" y="2469444"/>
            <a:ext cx="1566967" cy="646331"/>
          </a:xfrm>
          <a:prstGeom prst="rect">
            <a:avLst/>
          </a:prstGeom>
          <a:noFill/>
        </p:spPr>
        <p:txBody>
          <a:bodyPr wrap="none" rtlCol="0">
            <a:spAutoFit/>
          </a:bodyPr>
          <a:lstStyle/>
          <a:p>
            <a:r>
              <a:rPr lang="en-US" sz="1200" smtClean="0"/>
              <a:t>WiFi, NFC, Bluetooth, </a:t>
            </a:r>
          </a:p>
          <a:p>
            <a:r>
              <a:rPr lang="en-US" sz="1200" smtClean="0"/>
              <a:t>USB, Parallel, </a:t>
            </a:r>
          </a:p>
          <a:p>
            <a:r>
              <a:rPr lang="en-US" sz="1200" smtClean="0"/>
              <a:t>Serial, rj-35, rj-11, etc.</a:t>
            </a:r>
            <a:endParaRPr lang="en-US" sz="1200"/>
          </a:p>
        </p:txBody>
      </p:sp>
      <p:cxnSp>
        <p:nvCxnSpPr>
          <p:cNvPr id="37" name="Curved Connector 36"/>
          <p:cNvCxnSpPr>
            <a:stCxn id="4" idx="3"/>
            <a:endCxn id="7" idx="1"/>
          </p:cNvCxnSpPr>
          <p:nvPr/>
        </p:nvCxnSpPr>
        <p:spPr>
          <a:xfrm flipV="1">
            <a:off x="1724722" y="2224191"/>
            <a:ext cx="1908795" cy="160135"/>
          </a:xfrm>
          <a:prstGeom prst="curvedConnector3">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4794343" y="2255181"/>
            <a:ext cx="1127296" cy="276999"/>
          </a:xfrm>
          <a:prstGeom prst="rect">
            <a:avLst/>
          </a:prstGeom>
          <a:noFill/>
        </p:spPr>
        <p:txBody>
          <a:bodyPr wrap="none" rtlCol="0">
            <a:spAutoFit/>
          </a:bodyPr>
          <a:lstStyle/>
          <a:p>
            <a:r>
              <a:rPr lang="en-US" sz="1200" smtClean="0"/>
              <a:t>NFC, WiFi, etc.</a:t>
            </a:r>
            <a:endParaRPr lang="en-US" sz="1200"/>
          </a:p>
        </p:txBody>
      </p:sp>
      <p:sp>
        <p:nvSpPr>
          <p:cNvPr id="43" name="TextBox 42"/>
          <p:cNvSpPr txBox="1"/>
          <p:nvPr/>
        </p:nvSpPr>
        <p:spPr>
          <a:xfrm>
            <a:off x="2430802" y="1890741"/>
            <a:ext cx="460319" cy="276999"/>
          </a:xfrm>
          <a:prstGeom prst="rect">
            <a:avLst/>
          </a:prstGeom>
          <a:noFill/>
        </p:spPr>
        <p:txBody>
          <a:bodyPr wrap="none" rtlCol="0">
            <a:spAutoFit/>
          </a:bodyPr>
          <a:lstStyle/>
          <a:p>
            <a:r>
              <a:rPr lang="en-US" sz="1200" smtClean="0"/>
              <a:t>data</a:t>
            </a:r>
            <a:endParaRPr lang="en-US" sz="1200"/>
          </a:p>
        </p:txBody>
      </p:sp>
      <p:sp>
        <p:nvSpPr>
          <p:cNvPr id="44" name="TextBox 43"/>
          <p:cNvSpPr txBox="1"/>
          <p:nvPr/>
        </p:nvSpPr>
        <p:spPr>
          <a:xfrm>
            <a:off x="5357991" y="1970717"/>
            <a:ext cx="460319" cy="276999"/>
          </a:xfrm>
          <a:prstGeom prst="rect">
            <a:avLst/>
          </a:prstGeom>
          <a:noFill/>
        </p:spPr>
        <p:txBody>
          <a:bodyPr wrap="none" rtlCol="0">
            <a:spAutoFit/>
          </a:bodyPr>
          <a:lstStyle/>
          <a:p>
            <a:r>
              <a:rPr lang="en-US" sz="1200" smtClean="0"/>
              <a:t>data</a:t>
            </a:r>
            <a:endParaRPr lang="en-US" sz="1200"/>
          </a:p>
        </p:txBody>
      </p:sp>
      <p:sp>
        <p:nvSpPr>
          <p:cNvPr id="45" name="Rectangle 44"/>
          <p:cNvSpPr/>
          <p:nvPr/>
        </p:nvSpPr>
        <p:spPr>
          <a:xfrm>
            <a:off x="411298" y="4114800"/>
            <a:ext cx="1295400" cy="1295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743976" y="4169202"/>
            <a:ext cx="630044" cy="461665"/>
          </a:xfrm>
          <a:prstGeom prst="rect">
            <a:avLst/>
          </a:prstGeom>
          <a:noFill/>
        </p:spPr>
        <p:txBody>
          <a:bodyPr wrap="none" rtlCol="0">
            <a:spAutoFit/>
          </a:bodyPr>
          <a:lstStyle/>
          <a:p>
            <a:pPr algn="ctr"/>
            <a:r>
              <a:rPr lang="en-US" sz="1200" smtClean="0"/>
              <a:t>PoS</a:t>
            </a:r>
          </a:p>
          <a:p>
            <a:pPr algn="ctr"/>
            <a:r>
              <a:rPr lang="en-US" sz="1200" smtClean="0"/>
              <a:t>System</a:t>
            </a:r>
            <a:endParaRPr lang="en-US" sz="1200"/>
          </a:p>
        </p:txBody>
      </p:sp>
      <p:sp>
        <p:nvSpPr>
          <p:cNvPr id="50" name="TextBox 49"/>
          <p:cNvSpPr txBox="1"/>
          <p:nvPr/>
        </p:nvSpPr>
        <p:spPr>
          <a:xfrm>
            <a:off x="393642" y="3741010"/>
            <a:ext cx="2427844" cy="276999"/>
          </a:xfrm>
          <a:prstGeom prst="rect">
            <a:avLst/>
          </a:prstGeom>
          <a:noFill/>
        </p:spPr>
        <p:txBody>
          <a:bodyPr wrap="none" rtlCol="0">
            <a:spAutoFit/>
          </a:bodyPr>
          <a:lstStyle/>
          <a:p>
            <a:r>
              <a:rPr lang="en-US" sz="1200" smtClean="0"/>
              <a:t>Diagram B – Example, not limited to</a:t>
            </a:r>
            <a:endParaRPr lang="en-US" sz="1200"/>
          </a:p>
        </p:txBody>
      </p:sp>
      <p:grpSp>
        <p:nvGrpSpPr>
          <p:cNvPr id="51" name="Group 50"/>
          <p:cNvGrpSpPr/>
          <p:nvPr/>
        </p:nvGrpSpPr>
        <p:grpSpPr>
          <a:xfrm>
            <a:off x="4114800" y="4726632"/>
            <a:ext cx="838200" cy="533400"/>
            <a:chOff x="1567249" y="4495800"/>
            <a:chExt cx="838200" cy="533400"/>
          </a:xfrm>
        </p:grpSpPr>
        <p:sp>
          <p:nvSpPr>
            <p:cNvPr id="52" name="Rectangle 51"/>
            <p:cNvSpPr/>
            <p:nvPr/>
          </p:nvSpPr>
          <p:spPr>
            <a:xfrm>
              <a:off x="1567249" y="4495800"/>
              <a:ext cx="838200" cy="533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Box 52"/>
            <p:cNvSpPr txBox="1"/>
            <p:nvPr/>
          </p:nvSpPr>
          <p:spPr>
            <a:xfrm>
              <a:off x="1673601" y="4531667"/>
              <a:ext cx="625491" cy="461665"/>
            </a:xfrm>
            <a:prstGeom prst="rect">
              <a:avLst/>
            </a:prstGeom>
            <a:noFill/>
          </p:spPr>
          <p:txBody>
            <a:bodyPr wrap="none" rtlCol="0">
              <a:spAutoFit/>
            </a:bodyPr>
            <a:lstStyle/>
            <a:p>
              <a:pPr algn="ctr"/>
              <a:r>
                <a:rPr lang="en-US" sz="1200" smtClean="0"/>
                <a:t>Mobile</a:t>
              </a:r>
            </a:p>
            <a:p>
              <a:pPr algn="ctr"/>
              <a:r>
                <a:rPr lang="en-US" sz="1200" smtClean="0"/>
                <a:t>Device</a:t>
              </a:r>
              <a:endParaRPr lang="en-US" sz="1200"/>
            </a:p>
          </p:txBody>
        </p:sp>
      </p:grpSp>
      <p:cxnSp>
        <p:nvCxnSpPr>
          <p:cNvPr id="54" name="Curved Connector 53"/>
          <p:cNvCxnSpPr>
            <a:stCxn id="45" idx="3"/>
            <a:endCxn id="52" idx="1"/>
          </p:cNvCxnSpPr>
          <p:nvPr/>
        </p:nvCxnSpPr>
        <p:spPr>
          <a:xfrm>
            <a:off x="1706698" y="4762500"/>
            <a:ext cx="2408102" cy="230832"/>
          </a:xfrm>
          <a:prstGeom prst="curved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2111146" y="4867973"/>
            <a:ext cx="1127296" cy="276999"/>
          </a:xfrm>
          <a:prstGeom prst="rect">
            <a:avLst/>
          </a:prstGeom>
          <a:noFill/>
        </p:spPr>
        <p:txBody>
          <a:bodyPr wrap="none" rtlCol="0">
            <a:spAutoFit/>
          </a:bodyPr>
          <a:lstStyle/>
          <a:p>
            <a:r>
              <a:rPr lang="en-US" sz="1200" smtClean="0"/>
              <a:t>NFC, WiFi, etc.</a:t>
            </a:r>
            <a:endParaRPr lang="en-US" sz="1200"/>
          </a:p>
        </p:txBody>
      </p:sp>
      <p:sp>
        <p:nvSpPr>
          <p:cNvPr id="56" name="TextBox 55"/>
          <p:cNvSpPr txBox="1"/>
          <p:nvPr/>
        </p:nvSpPr>
        <p:spPr>
          <a:xfrm>
            <a:off x="2674794" y="4583509"/>
            <a:ext cx="460319" cy="276999"/>
          </a:xfrm>
          <a:prstGeom prst="rect">
            <a:avLst/>
          </a:prstGeom>
          <a:noFill/>
        </p:spPr>
        <p:txBody>
          <a:bodyPr wrap="none" rtlCol="0">
            <a:spAutoFit/>
          </a:bodyPr>
          <a:lstStyle/>
          <a:p>
            <a:r>
              <a:rPr lang="en-US" sz="1200" smtClean="0"/>
              <a:t>data</a:t>
            </a:r>
            <a:endParaRPr lang="en-US" sz="1200"/>
          </a:p>
        </p:txBody>
      </p:sp>
      <p:sp>
        <p:nvSpPr>
          <p:cNvPr id="58" name="TextBox 57"/>
          <p:cNvSpPr txBox="1"/>
          <p:nvPr/>
        </p:nvSpPr>
        <p:spPr>
          <a:xfrm>
            <a:off x="429322" y="936435"/>
            <a:ext cx="1194366" cy="369332"/>
          </a:xfrm>
          <a:prstGeom prst="rect">
            <a:avLst/>
          </a:prstGeom>
          <a:noFill/>
        </p:spPr>
        <p:txBody>
          <a:bodyPr wrap="none" rtlCol="0">
            <a:spAutoFit/>
          </a:bodyPr>
          <a:lstStyle/>
          <a:p>
            <a:r>
              <a:rPr lang="en-US" smtClean="0">
                <a:solidFill>
                  <a:srgbClr val="C00000"/>
                </a:solidFill>
              </a:rPr>
              <a:t>Invention -</a:t>
            </a:r>
            <a:endParaRPr lang="en-US">
              <a:solidFill>
                <a:srgbClr val="C00000"/>
              </a:solidFill>
            </a:endParaRPr>
          </a:p>
        </p:txBody>
      </p:sp>
      <p:grpSp>
        <p:nvGrpSpPr>
          <p:cNvPr id="60" name="Group 59"/>
          <p:cNvGrpSpPr/>
          <p:nvPr/>
        </p:nvGrpSpPr>
        <p:grpSpPr>
          <a:xfrm>
            <a:off x="607405" y="4583509"/>
            <a:ext cx="838200" cy="933273"/>
            <a:chOff x="1567249" y="4495800"/>
            <a:chExt cx="838200" cy="682198"/>
          </a:xfrm>
        </p:grpSpPr>
        <p:sp>
          <p:nvSpPr>
            <p:cNvPr id="61" name="Rectangle 60"/>
            <p:cNvSpPr/>
            <p:nvPr/>
          </p:nvSpPr>
          <p:spPr>
            <a:xfrm>
              <a:off x="1567249" y="4495800"/>
              <a:ext cx="838200" cy="533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TextBox 61"/>
            <p:cNvSpPr txBox="1"/>
            <p:nvPr/>
          </p:nvSpPr>
          <p:spPr>
            <a:xfrm>
              <a:off x="1584124" y="4531667"/>
              <a:ext cx="804451" cy="646331"/>
            </a:xfrm>
            <a:prstGeom prst="rect">
              <a:avLst/>
            </a:prstGeom>
            <a:noFill/>
          </p:spPr>
          <p:txBody>
            <a:bodyPr wrap="none" rtlCol="0">
              <a:spAutoFit/>
            </a:bodyPr>
            <a:lstStyle/>
            <a:p>
              <a:pPr algn="ctr"/>
              <a:r>
                <a:rPr lang="en-US" sz="1200" smtClean="0"/>
                <a:t>Invention</a:t>
              </a:r>
            </a:p>
            <a:p>
              <a:pPr algn="ctr"/>
              <a:r>
                <a:rPr lang="en-US" sz="1200" smtClean="0"/>
                <a:t>Software</a:t>
              </a:r>
            </a:p>
            <a:p>
              <a:pPr algn="ctr"/>
              <a:r>
                <a:rPr lang="en-US" sz="1200" smtClean="0"/>
                <a:t>Hardware</a:t>
              </a:r>
              <a:endParaRPr lang="en-US" sz="1200"/>
            </a:p>
          </p:txBody>
        </p:sp>
      </p:grpSp>
      <p:pic>
        <p:nvPicPr>
          <p:cNvPr id="3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87357" y="152400"/>
            <a:ext cx="1788283" cy="711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32958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1760840"/>
            <a:ext cx="1295400" cy="1295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094678" y="1815242"/>
            <a:ext cx="630044" cy="461665"/>
          </a:xfrm>
          <a:prstGeom prst="rect">
            <a:avLst/>
          </a:prstGeom>
          <a:noFill/>
        </p:spPr>
        <p:txBody>
          <a:bodyPr wrap="none" rtlCol="0">
            <a:spAutoFit/>
          </a:bodyPr>
          <a:lstStyle/>
          <a:p>
            <a:pPr algn="ctr"/>
            <a:r>
              <a:rPr lang="en-US" sz="1200" smtClean="0"/>
              <a:t>PoS</a:t>
            </a:r>
          </a:p>
          <a:p>
            <a:pPr algn="ctr"/>
            <a:r>
              <a:rPr lang="en-US" sz="1200" smtClean="0"/>
              <a:t>System</a:t>
            </a:r>
            <a:endParaRPr lang="en-US" sz="1200"/>
          </a:p>
        </p:txBody>
      </p:sp>
      <p:sp>
        <p:nvSpPr>
          <p:cNvPr id="28" name="TextBox 27"/>
          <p:cNvSpPr txBox="1"/>
          <p:nvPr/>
        </p:nvSpPr>
        <p:spPr>
          <a:xfrm>
            <a:off x="762000" y="1295400"/>
            <a:ext cx="2426242" cy="276999"/>
          </a:xfrm>
          <a:prstGeom prst="rect">
            <a:avLst/>
          </a:prstGeom>
          <a:noFill/>
        </p:spPr>
        <p:txBody>
          <a:bodyPr wrap="none" rtlCol="0">
            <a:spAutoFit/>
          </a:bodyPr>
          <a:lstStyle/>
          <a:p>
            <a:r>
              <a:rPr lang="en-US" sz="1200" smtClean="0"/>
              <a:t>Diagram C – Example, not limited to</a:t>
            </a:r>
            <a:endParaRPr lang="en-US" sz="1200"/>
          </a:p>
        </p:txBody>
      </p:sp>
      <p:grpSp>
        <p:nvGrpSpPr>
          <p:cNvPr id="50" name="Group 49"/>
          <p:cNvGrpSpPr/>
          <p:nvPr/>
        </p:nvGrpSpPr>
        <p:grpSpPr>
          <a:xfrm>
            <a:off x="4343258" y="1817280"/>
            <a:ext cx="838200" cy="915794"/>
            <a:chOff x="1567249" y="4495800"/>
            <a:chExt cx="838200" cy="533400"/>
          </a:xfrm>
        </p:grpSpPr>
        <p:sp>
          <p:nvSpPr>
            <p:cNvPr id="51" name="Rectangle 50"/>
            <p:cNvSpPr/>
            <p:nvPr/>
          </p:nvSpPr>
          <p:spPr>
            <a:xfrm>
              <a:off x="1567249" y="4495800"/>
              <a:ext cx="838200" cy="533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p:cNvSpPr txBox="1"/>
            <p:nvPr/>
          </p:nvSpPr>
          <p:spPr>
            <a:xfrm>
              <a:off x="1588389" y="4531667"/>
              <a:ext cx="795923" cy="376453"/>
            </a:xfrm>
            <a:prstGeom prst="rect">
              <a:avLst/>
            </a:prstGeom>
            <a:noFill/>
          </p:spPr>
          <p:txBody>
            <a:bodyPr wrap="none" rtlCol="0">
              <a:spAutoFit/>
            </a:bodyPr>
            <a:lstStyle/>
            <a:p>
              <a:pPr algn="ctr"/>
              <a:r>
                <a:rPr lang="en-US" sz="1200" smtClean="0"/>
                <a:t>Invention</a:t>
              </a:r>
            </a:p>
            <a:p>
              <a:pPr algn="ctr"/>
              <a:r>
                <a:rPr lang="en-US" sz="1200" smtClean="0"/>
                <a:t>Software</a:t>
              </a:r>
            </a:p>
            <a:p>
              <a:pPr algn="ctr"/>
              <a:r>
                <a:rPr lang="en-US" sz="1200" smtClean="0"/>
                <a:t>Hardware</a:t>
              </a:r>
              <a:endParaRPr lang="en-US" sz="1200"/>
            </a:p>
          </p:txBody>
        </p:sp>
      </p:grpSp>
      <p:grpSp>
        <p:nvGrpSpPr>
          <p:cNvPr id="53" name="Group 52"/>
          <p:cNvGrpSpPr/>
          <p:nvPr/>
        </p:nvGrpSpPr>
        <p:grpSpPr>
          <a:xfrm>
            <a:off x="7485084" y="1524000"/>
            <a:ext cx="838200" cy="533400"/>
            <a:chOff x="1567249" y="4495800"/>
            <a:chExt cx="838200" cy="533400"/>
          </a:xfrm>
        </p:grpSpPr>
        <p:sp>
          <p:nvSpPr>
            <p:cNvPr id="54" name="Rectangle 53"/>
            <p:cNvSpPr/>
            <p:nvPr/>
          </p:nvSpPr>
          <p:spPr>
            <a:xfrm>
              <a:off x="1567249" y="4495800"/>
              <a:ext cx="838200" cy="533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p:cNvSpPr txBox="1"/>
            <p:nvPr/>
          </p:nvSpPr>
          <p:spPr>
            <a:xfrm>
              <a:off x="1673601" y="4531667"/>
              <a:ext cx="625491" cy="461665"/>
            </a:xfrm>
            <a:prstGeom prst="rect">
              <a:avLst/>
            </a:prstGeom>
            <a:noFill/>
          </p:spPr>
          <p:txBody>
            <a:bodyPr wrap="none" rtlCol="0">
              <a:spAutoFit/>
            </a:bodyPr>
            <a:lstStyle/>
            <a:p>
              <a:pPr algn="ctr"/>
              <a:r>
                <a:rPr lang="en-US" sz="1200" smtClean="0"/>
                <a:t>Mobile</a:t>
              </a:r>
            </a:p>
            <a:p>
              <a:pPr algn="ctr"/>
              <a:r>
                <a:rPr lang="en-US" sz="1200" smtClean="0"/>
                <a:t>Device</a:t>
              </a:r>
              <a:endParaRPr lang="en-US" sz="1200"/>
            </a:p>
          </p:txBody>
        </p:sp>
      </p:grpSp>
      <p:cxnSp>
        <p:nvCxnSpPr>
          <p:cNvPr id="56" name="Curved Connector 55"/>
          <p:cNvCxnSpPr>
            <a:stCxn id="51" idx="3"/>
            <a:endCxn id="54" idx="1"/>
          </p:cNvCxnSpPr>
          <p:nvPr/>
        </p:nvCxnSpPr>
        <p:spPr>
          <a:xfrm flipV="1">
            <a:off x="5181458" y="1790700"/>
            <a:ext cx="2303626" cy="484477"/>
          </a:xfrm>
          <a:prstGeom prst="curved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2134513" y="2409909"/>
            <a:ext cx="1566967" cy="646331"/>
          </a:xfrm>
          <a:prstGeom prst="rect">
            <a:avLst/>
          </a:prstGeom>
          <a:noFill/>
        </p:spPr>
        <p:txBody>
          <a:bodyPr wrap="none" rtlCol="0">
            <a:spAutoFit/>
          </a:bodyPr>
          <a:lstStyle/>
          <a:p>
            <a:r>
              <a:rPr lang="en-US" sz="1200" smtClean="0"/>
              <a:t>WiFi, NFC, Bluetooth, </a:t>
            </a:r>
          </a:p>
          <a:p>
            <a:r>
              <a:rPr lang="en-US" sz="1200" smtClean="0"/>
              <a:t>USB, Parallel, </a:t>
            </a:r>
          </a:p>
          <a:p>
            <a:r>
              <a:rPr lang="en-US" sz="1200" smtClean="0"/>
              <a:t>Serial, rj-35, rj-11, etc.</a:t>
            </a:r>
            <a:endParaRPr lang="en-US" sz="1200"/>
          </a:p>
        </p:txBody>
      </p:sp>
      <p:cxnSp>
        <p:nvCxnSpPr>
          <p:cNvPr id="58" name="Curved Connector 57"/>
          <p:cNvCxnSpPr>
            <a:stCxn id="4" idx="3"/>
            <a:endCxn id="52" idx="1"/>
          </p:cNvCxnSpPr>
          <p:nvPr/>
        </p:nvCxnSpPr>
        <p:spPr>
          <a:xfrm flipV="1">
            <a:off x="2057400" y="2202026"/>
            <a:ext cx="2306998" cy="206514"/>
          </a:xfrm>
          <a:prstGeom prst="curvedConnector3">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6067732" y="2073679"/>
            <a:ext cx="1127296" cy="276999"/>
          </a:xfrm>
          <a:prstGeom prst="rect">
            <a:avLst/>
          </a:prstGeom>
          <a:noFill/>
        </p:spPr>
        <p:txBody>
          <a:bodyPr wrap="none" rtlCol="0">
            <a:spAutoFit/>
          </a:bodyPr>
          <a:lstStyle/>
          <a:p>
            <a:r>
              <a:rPr lang="en-US" sz="1200" smtClean="0"/>
              <a:t>NFC, WiFi, etc.</a:t>
            </a:r>
            <a:endParaRPr lang="en-US" sz="1200"/>
          </a:p>
        </p:txBody>
      </p:sp>
      <p:sp>
        <p:nvSpPr>
          <p:cNvPr id="60" name="TextBox 59"/>
          <p:cNvSpPr txBox="1"/>
          <p:nvPr/>
        </p:nvSpPr>
        <p:spPr>
          <a:xfrm>
            <a:off x="3140543" y="1848685"/>
            <a:ext cx="460319" cy="276999"/>
          </a:xfrm>
          <a:prstGeom prst="rect">
            <a:avLst/>
          </a:prstGeom>
          <a:noFill/>
        </p:spPr>
        <p:txBody>
          <a:bodyPr wrap="none" rtlCol="0">
            <a:spAutoFit/>
          </a:bodyPr>
          <a:lstStyle/>
          <a:p>
            <a:r>
              <a:rPr lang="en-US" sz="1200" smtClean="0"/>
              <a:t>data</a:t>
            </a:r>
            <a:endParaRPr lang="en-US" sz="1200"/>
          </a:p>
        </p:txBody>
      </p:sp>
      <p:sp>
        <p:nvSpPr>
          <p:cNvPr id="61" name="TextBox 60"/>
          <p:cNvSpPr txBox="1"/>
          <p:nvPr/>
        </p:nvSpPr>
        <p:spPr>
          <a:xfrm>
            <a:off x="6257467" y="1651662"/>
            <a:ext cx="460319" cy="276999"/>
          </a:xfrm>
          <a:prstGeom prst="rect">
            <a:avLst/>
          </a:prstGeom>
          <a:noFill/>
        </p:spPr>
        <p:txBody>
          <a:bodyPr wrap="none" rtlCol="0">
            <a:spAutoFit/>
          </a:bodyPr>
          <a:lstStyle/>
          <a:p>
            <a:r>
              <a:rPr lang="en-US" sz="1200" smtClean="0"/>
              <a:t>data</a:t>
            </a:r>
            <a:endParaRPr lang="en-US" sz="1200"/>
          </a:p>
        </p:txBody>
      </p:sp>
      <p:grpSp>
        <p:nvGrpSpPr>
          <p:cNvPr id="63" name="Group 62"/>
          <p:cNvGrpSpPr/>
          <p:nvPr/>
        </p:nvGrpSpPr>
        <p:grpSpPr>
          <a:xfrm>
            <a:off x="6108951" y="3394069"/>
            <a:ext cx="838200" cy="533400"/>
            <a:chOff x="1567249" y="4495800"/>
            <a:chExt cx="838200" cy="533400"/>
          </a:xfrm>
        </p:grpSpPr>
        <p:sp>
          <p:nvSpPr>
            <p:cNvPr id="64" name="Rectangle 63"/>
            <p:cNvSpPr/>
            <p:nvPr/>
          </p:nvSpPr>
          <p:spPr>
            <a:xfrm>
              <a:off x="1567249" y="4495800"/>
              <a:ext cx="838200" cy="533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TextBox 64"/>
            <p:cNvSpPr txBox="1"/>
            <p:nvPr/>
          </p:nvSpPr>
          <p:spPr>
            <a:xfrm>
              <a:off x="1680754" y="4531667"/>
              <a:ext cx="611193" cy="461665"/>
            </a:xfrm>
            <a:prstGeom prst="rect">
              <a:avLst/>
            </a:prstGeom>
            <a:noFill/>
          </p:spPr>
          <p:txBody>
            <a:bodyPr wrap="none" rtlCol="0">
              <a:spAutoFit/>
            </a:bodyPr>
            <a:lstStyle/>
            <a:p>
              <a:pPr algn="ctr"/>
              <a:r>
                <a:rPr lang="en-US" sz="1200" smtClean="0"/>
                <a:t>POS</a:t>
              </a:r>
            </a:p>
            <a:p>
              <a:pPr algn="ctr"/>
              <a:r>
                <a:rPr lang="en-US" sz="1200" smtClean="0"/>
                <a:t>Printer</a:t>
              </a:r>
              <a:endParaRPr lang="en-US" sz="1200"/>
            </a:p>
          </p:txBody>
        </p:sp>
      </p:grpSp>
      <p:cxnSp>
        <p:nvCxnSpPr>
          <p:cNvPr id="67" name="Curved Connector 66"/>
          <p:cNvCxnSpPr>
            <a:stCxn id="51" idx="2"/>
            <a:endCxn id="64" idx="0"/>
          </p:cNvCxnSpPr>
          <p:nvPr/>
        </p:nvCxnSpPr>
        <p:spPr>
          <a:xfrm rot="16200000" flipH="1">
            <a:off x="5314707" y="2180724"/>
            <a:ext cx="660995" cy="1765693"/>
          </a:xfrm>
          <a:prstGeom prst="curvedConnector3">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70" name="TextBox 69"/>
          <p:cNvSpPr txBox="1"/>
          <p:nvPr/>
        </p:nvSpPr>
        <p:spPr>
          <a:xfrm>
            <a:off x="4078237" y="2872450"/>
            <a:ext cx="1566967" cy="646331"/>
          </a:xfrm>
          <a:prstGeom prst="rect">
            <a:avLst/>
          </a:prstGeom>
          <a:noFill/>
        </p:spPr>
        <p:txBody>
          <a:bodyPr wrap="none" rtlCol="0">
            <a:spAutoFit/>
          </a:bodyPr>
          <a:lstStyle/>
          <a:p>
            <a:r>
              <a:rPr lang="en-US" sz="1200" smtClean="0"/>
              <a:t>WiFi, NFC, Bluetooth, </a:t>
            </a:r>
          </a:p>
          <a:p>
            <a:r>
              <a:rPr lang="en-US" sz="1200" smtClean="0"/>
              <a:t>USB, Parallel, </a:t>
            </a:r>
          </a:p>
          <a:p>
            <a:r>
              <a:rPr lang="en-US" sz="1200" smtClean="0"/>
              <a:t>Serial, rj-35, rj-11, etc.</a:t>
            </a:r>
            <a:endParaRPr lang="en-US" sz="1200"/>
          </a:p>
        </p:txBody>
      </p:sp>
      <p:sp>
        <p:nvSpPr>
          <p:cNvPr id="72" name="Rectangle 71"/>
          <p:cNvSpPr/>
          <p:nvPr/>
        </p:nvSpPr>
        <p:spPr>
          <a:xfrm>
            <a:off x="815037" y="4498308"/>
            <a:ext cx="1295400" cy="1295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TextBox 72"/>
          <p:cNvSpPr txBox="1"/>
          <p:nvPr/>
        </p:nvSpPr>
        <p:spPr>
          <a:xfrm>
            <a:off x="1147715" y="4552710"/>
            <a:ext cx="630044" cy="461665"/>
          </a:xfrm>
          <a:prstGeom prst="rect">
            <a:avLst/>
          </a:prstGeom>
          <a:noFill/>
        </p:spPr>
        <p:txBody>
          <a:bodyPr wrap="none" rtlCol="0">
            <a:spAutoFit/>
          </a:bodyPr>
          <a:lstStyle/>
          <a:p>
            <a:pPr algn="ctr"/>
            <a:r>
              <a:rPr lang="en-US" sz="1200" smtClean="0"/>
              <a:t>PoS</a:t>
            </a:r>
          </a:p>
          <a:p>
            <a:pPr algn="ctr"/>
            <a:r>
              <a:rPr lang="en-US" sz="1200" smtClean="0"/>
              <a:t>System</a:t>
            </a:r>
            <a:endParaRPr lang="en-US" sz="1200"/>
          </a:p>
        </p:txBody>
      </p:sp>
      <p:sp>
        <p:nvSpPr>
          <p:cNvPr id="74" name="TextBox 73"/>
          <p:cNvSpPr txBox="1"/>
          <p:nvPr/>
        </p:nvSpPr>
        <p:spPr>
          <a:xfrm>
            <a:off x="815037" y="4032868"/>
            <a:ext cx="2426242" cy="276999"/>
          </a:xfrm>
          <a:prstGeom prst="rect">
            <a:avLst/>
          </a:prstGeom>
          <a:noFill/>
        </p:spPr>
        <p:txBody>
          <a:bodyPr wrap="none" rtlCol="0">
            <a:spAutoFit/>
          </a:bodyPr>
          <a:lstStyle/>
          <a:p>
            <a:r>
              <a:rPr lang="en-US" sz="1200" smtClean="0"/>
              <a:t>Diagram D – Example, not limited to</a:t>
            </a:r>
            <a:endParaRPr lang="en-US" sz="1200"/>
          </a:p>
        </p:txBody>
      </p:sp>
      <p:grpSp>
        <p:nvGrpSpPr>
          <p:cNvPr id="75" name="Group 74"/>
          <p:cNvGrpSpPr/>
          <p:nvPr/>
        </p:nvGrpSpPr>
        <p:grpSpPr>
          <a:xfrm>
            <a:off x="4396295" y="4554748"/>
            <a:ext cx="838200" cy="915794"/>
            <a:chOff x="1567249" y="4495800"/>
            <a:chExt cx="838200" cy="533400"/>
          </a:xfrm>
        </p:grpSpPr>
        <p:sp>
          <p:nvSpPr>
            <p:cNvPr id="76" name="Rectangle 75"/>
            <p:cNvSpPr/>
            <p:nvPr/>
          </p:nvSpPr>
          <p:spPr>
            <a:xfrm>
              <a:off x="1567249" y="4495800"/>
              <a:ext cx="838200" cy="533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TextBox 76"/>
            <p:cNvSpPr txBox="1"/>
            <p:nvPr/>
          </p:nvSpPr>
          <p:spPr>
            <a:xfrm>
              <a:off x="1588389" y="4531667"/>
              <a:ext cx="795923" cy="376453"/>
            </a:xfrm>
            <a:prstGeom prst="rect">
              <a:avLst/>
            </a:prstGeom>
            <a:noFill/>
          </p:spPr>
          <p:txBody>
            <a:bodyPr wrap="none" rtlCol="0">
              <a:spAutoFit/>
            </a:bodyPr>
            <a:lstStyle/>
            <a:p>
              <a:pPr algn="ctr"/>
              <a:r>
                <a:rPr lang="en-US" sz="1200" smtClean="0"/>
                <a:t>Invention</a:t>
              </a:r>
            </a:p>
            <a:p>
              <a:pPr algn="ctr"/>
              <a:r>
                <a:rPr lang="en-US" sz="1200" smtClean="0"/>
                <a:t>Software</a:t>
              </a:r>
            </a:p>
            <a:p>
              <a:pPr algn="ctr"/>
              <a:r>
                <a:rPr lang="en-US" sz="1200" smtClean="0"/>
                <a:t>Hardware</a:t>
              </a:r>
              <a:endParaRPr lang="en-US" sz="1200"/>
            </a:p>
          </p:txBody>
        </p:sp>
      </p:grpSp>
      <p:grpSp>
        <p:nvGrpSpPr>
          <p:cNvPr id="78" name="Group 77"/>
          <p:cNvGrpSpPr/>
          <p:nvPr/>
        </p:nvGrpSpPr>
        <p:grpSpPr>
          <a:xfrm>
            <a:off x="7644473" y="4789138"/>
            <a:ext cx="838200" cy="533400"/>
            <a:chOff x="1567249" y="4495800"/>
            <a:chExt cx="838200" cy="533400"/>
          </a:xfrm>
        </p:grpSpPr>
        <p:sp>
          <p:nvSpPr>
            <p:cNvPr id="79" name="Rectangle 78"/>
            <p:cNvSpPr/>
            <p:nvPr/>
          </p:nvSpPr>
          <p:spPr>
            <a:xfrm>
              <a:off x="1567249" y="4495800"/>
              <a:ext cx="838200" cy="533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TextBox 79"/>
            <p:cNvSpPr txBox="1"/>
            <p:nvPr/>
          </p:nvSpPr>
          <p:spPr>
            <a:xfrm>
              <a:off x="1673601" y="4531667"/>
              <a:ext cx="625491" cy="461665"/>
            </a:xfrm>
            <a:prstGeom prst="rect">
              <a:avLst/>
            </a:prstGeom>
            <a:noFill/>
          </p:spPr>
          <p:txBody>
            <a:bodyPr wrap="none" rtlCol="0">
              <a:spAutoFit/>
            </a:bodyPr>
            <a:lstStyle/>
            <a:p>
              <a:pPr algn="ctr"/>
              <a:r>
                <a:rPr lang="en-US" sz="1200" smtClean="0"/>
                <a:t>Mobile</a:t>
              </a:r>
            </a:p>
            <a:p>
              <a:pPr algn="ctr"/>
              <a:r>
                <a:rPr lang="en-US" sz="1200" smtClean="0"/>
                <a:t>Device</a:t>
              </a:r>
              <a:endParaRPr lang="en-US" sz="1200"/>
            </a:p>
          </p:txBody>
        </p:sp>
      </p:grpSp>
      <p:cxnSp>
        <p:nvCxnSpPr>
          <p:cNvPr id="81" name="Curved Connector 80"/>
          <p:cNvCxnSpPr>
            <a:stCxn id="76" idx="3"/>
            <a:endCxn id="79" idx="1"/>
          </p:cNvCxnSpPr>
          <p:nvPr/>
        </p:nvCxnSpPr>
        <p:spPr>
          <a:xfrm>
            <a:off x="5234495" y="5012645"/>
            <a:ext cx="2409978" cy="43193"/>
          </a:xfrm>
          <a:prstGeom prst="curved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82" name="TextBox 81"/>
          <p:cNvSpPr txBox="1"/>
          <p:nvPr/>
        </p:nvSpPr>
        <p:spPr>
          <a:xfrm>
            <a:off x="2187550" y="5147377"/>
            <a:ext cx="1566967" cy="646331"/>
          </a:xfrm>
          <a:prstGeom prst="rect">
            <a:avLst/>
          </a:prstGeom>
          <a:noFill/>
        </p:spPr>
        <p:txBody>
          <a:bodyPr wrap="none" rtlCol="0">
            <a:spAutoFit/>
          </a:bodyPr>
          <a:lstStyle/>
          <a:p>
            <a:r>
              <a:rPr lang="en-US" sz="1200" smtClean="0"/>
              <a:t>WiFi, NFC, Bluetooth, </a:t>
            </a:r>
          </a:p>
          <a:p>
            <a:r>
              <a:rPr lang="en-US" sz="1200" smtClean="0"/>
              <a:t>USB, Parallel, </a:t>
            </a:r>
          </a:p>
          <a:p>
            <a:r>
              <a:rPr lang="en-US" sz="1200" smtClean="0"/>
              <a:t>Serial, rj-35, rj-11, etc.</a:t>
            </a:r>
            <a:endParaRPr lang="en-US" sz="1200"/>
          </a:p>
        </p:txBody>
      </p:sp>
      <p:cxnSp>
        <p:nvCxnSpPr>
          <p:cNvPr id="83" name="Curved Connector 82"/>
          <p:cNvCxnSpPr>
            <a:stCxn id="72" idx="3"/>
            <a:endCxn id="77" idx="1"/>
          </p:cNvCxnSpPr>
          <p:nvPr/>
        </p:nvCxnSpPr>
        <p:spPr>
          <a:xfrm flipV="1">
            <a:off x="2110437" y="4939494"/>
            <a:ext cx="2306998" cy="206514"/>
          </a:xfrm>
          <a:prstGeom prst="curvedConnector3">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6125250" y="4983728"/>
            <a:ext cx="1127296" cy="276999"/>
          </a:xfrm>
          <a:prstGeom prst="rect">
            <a:avLst/>
          </a:prstGeom>
          <a:noFill/>
        </p:spPr>
        <p:txBody>
          <a:bodyPr wrap="none" rtlCol="0">
            <a:spAutoFit/>
          </a:bodyPr>
          <a:lstStyle/>
          <a:p>
            <a:r>
              <a:rPr lang="en-US" sz="1200" smtClean="0"/>
              <a:t>NFC, WiFi, etc.</a:t>
            </a:r>
            <a:endParaRPr lang="en-US" sz="1200"/>
          </a:p>
        </p:txBody>
      </p:sp>
      <p:sp>
        <p:nvSpPr>
          <p:cNvPr id="85" name="TextBox 84"/>
          <p:cNvSpPr txBox="1"/>
          <p:nvPr/>
        </p:nvSpPr>
        <p:spPr>
          <a:xfrm>
            <a:off x="3193580" y="4586153"/>
            <a:ext cx="460319" cy="276999"/>
          </a:xfrm>
          <a:prstGeom prst="rect">
            <a:avLst/>
          </a:prstGeom>
          <a:noFill/>
        </p:spPr>
        <p:txBody>
          <a:bodyPr wrap="none" rtlCol="0">
            <a:spAutoFit/>
          </a:bodyPr>
          <a:lstStyle/>
          <a:p>
            <a:r>
              <a:rPr lang="en-US" sz="1200" smtClean="0"/>
              <a:t>data</a:t>
            </a:r>
            <a:endParaRPr lang="en-US" sz="1200"/>
          </a:p>
        </p:txBody>
      </p:sp>
      <p:sp>
        <p:nvSpPr>
          <p:cNvPr id="86" name="TextBox 85"/>
          <p:cNvSpPr txBox="1"/>
          <p:nvPr/>
        </p:nvSpPr>
        <p:spPr>
          <a:xfrm>
            <a:off x="6333271" y="4661644"/>
            <a:ext cx="460319" cy="276999"/>
          </a:xfrm>
          <a:prstGeom prst="rect">
            <a:avLst/>
          </a:prstGeom>
          <a:noFill/>
        </p:spPr>
        <p:txBody>
          <a:bodyPr wrap="none" rtlCol="0">
            <a:spAutoFit/>
          </a:bodyPr>
          <a:lstStyle/>
          <a:p>
            <a:r>
              <a:rPr lang="en-US" sz="1200" smtClean="0"/>
              <a:t>data</a:t>
            </a:r>
            <a:endParaRPr lang="en-US" sz="1200"/>
          </a:p>
        </p:txBody>
      </p:sp>
      <p:grpSp>
        <p:nvGrpSpPr>
          <p:cNvPr id="87" name="Group 86"/>
          <p:cNvGrpSpPr/>
          <p:nvPr/>
        </p:nvGrpSpPr>
        <p:grpSpPr>
          <a:xfrm>
            <a:off x="513646" y="6198337"/>
            <a:ext cx="838200" cy="533400"/>
            <a:chOff x="1567249" y="4495800"/>
            <a:chExt cx="838200" cy="533400"/>
          </a:xfrm>
        </p:grpSpPr>
        <p:sp>
          <p:nvSpPr>
            <p:cNvPr id="88" name="Rectangle 87"/>
            <p:cNvSpPr/>
            <p:nvPr/>
          </p:nvSpPr>
          <p:spPr>
            <a:xfrm>
              <a:off x="1567249" y="4495800"/>
              <a:ext cx="838200" cy="533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TextBox 88"/>
            <p:cNvSpPr txBox="1"/>
            <p:nvPr/>
          </p:nvSpPr>
          <p:spPr>
            <a:xfrm>
              <a:off x="1680754" y="4531667"/>
              <a:ext cx="611193" cy="461665"/>
            </a:xfrm>
            <a:prstGeom prst="rect">
              <a:avLst/>
            </a:prstGeom>
            <a:noFill/>
          </p:spPr>
          <p:txBody>
            <a:bodyPr wrap="none" rtlCol="0">
              <a:spAutoFit/>
            </a:bodyPr>
            <a:lstStyle/>
            <a:p>
              <a:pPr algn="ctr"/>
              <a:r>
                <a:rPr lang="en-US" sz="1200" smtClean="0"/>
                <a:t>POS</a:t>
              </a:r>
            </a:p>
            <a:p>
              <a:pPr algn="ctr"/>
              <a:r>
                <a:rPr lang="en-US" sz="1200" smtClean="0"/>
                <a:t>Printer</a:t>
              </a:r>
              <a:endParaRPr lang="en-US" sz="1200"/>
            </a:p>
          </p:txBody>
        </p:sp>
      </p:grpSp>
      <p:cxnSp>
        <p:nvCxnSpPr>
          <p:cNvPr id="90" name="Curved Connector 89"/>
          <p:cNvCxnSpPr>
            <a:stCxn id="72" idx="2"/>
            <a:endCxn id="88" idx="0"/>
          </p:cNvCxnSpPr>
          <p:nvPr/>
        </p:nvCxnSpPr>
        <p:spPr>
          <a:xfrm rot="5400000">
            <a:off x="995428" y="5731027"/>
            <a:ext cx="404629" cy="529991"/>
          </a:xfrm>
          <a:prstGeom prst="curvedConnector3">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91" name="TextBox 90"/>
          <p:cNvSpPr txBox="1"/>
          <p:nvPr/>
        </p:nvSpPr>
        <p:spPr>
          <a:xfrm>
            <a:off x="1462738" y="5911038"/>
            <a:ext cx="1566967" cy="646331"/>
          </a:xfrm>
          <a:prstGeom prst="rect">
            <a:avLst/>
          </a:prstGeom>
          <a:noFill/>
        </p:spPr>
        <p:txBody>
          <a:bodyPr wrap="none" rtlCol="0">
            <a:spAutoFit/>
          </a:bodyPr>
          <a:lstStyle/>
          <a:p>
            <a:r>
              <a:rPr lang="en-US" sz="1200" smtClean="0"/>
              <a:t>WiFi, NFC, Bluetooth, </a:t>
            </a:r>
          </a:p>
          <a:p>
            <a:r>
              <a:rPr lang="en-US" sz="1200" smtClean="0"/>
              <a:t>USB, Parallel, </a:t>
            </a:r>
          </a:p>
          <a:p>
            <a:r>
              <a:rPr lang="en-US" sz="1200" smtClean="0"/>
              <a:t>Serial, rj-35, rj-11, etc.</a:t>
            </a:r>
            <a:endParaRPr lang="en-US" sz="1200"/>
          </a:p>
        </p:txBody>
      </p:sp>
      <p:sp>
        <p:nvSpPr>
          <p:cNvPr id="93" name="TextBox 92"/>
          <p:cNvSpPr txBox="1"/>
          <p:nvPr/>
        </p:nvSpPr>
        <p:spPr>
          <a:xfrm>
            <a:off x="739955" y="926068"/>
            <a:ext cx="1194366" cy="369332"/>
          </a:xfrm>
          <a:prstGeom prst="rect">
            <a:avLst/>
          </a:prstGeom>
          <a:noFill/>
        </p:spPr>
        <p:txBody>
          <a:bodyPr wrap="none" rtlCol="0">
            <a:spAutoFit/>
          </a:bodyPr>
          <a:lstStyle/>
          <a:p>
            <a:r>
              <a:rPr lang="en-US" smtClean="0">
                <a:solidFill>
                  <a:srgbClr val="C00000"/>
                </a:solidFill>
              </a:rPr>
              <a:t>Invention -</a:t>
            </a:r>
            <a:endParaRPr lang="en-US">
              <a:solidFill>
                <a:srgbClr val="C00000"/>
              </a:solidFill>
            </a:endParaRPr>
          </a:p>
        </p:txBody>
      </p:sp>
      <p:pic>
        <p:nvPicPr>
          <p:cNvPr id="4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87357" y="152400"/>
            <a:ext cx="1788283" cy="711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55485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838200" y="2362200"/>
            <a:ext cx="1143000" cy="609600"/>
            <a:chOff x="838200" y="2362200"/>
            <a:chExt cx="1143000" cy="609600"/>
          </a:xfrm>
        </p:grpSpPr>
        <p:sp>
          <p:nvSpPr>
            <p:cNvPr id="5" name="Rectangle 4"/>
            <p:cNvSpPr/>
            <p:nvPr/>
          </p:nvSpPr>
          <p:spPr>
            <a:xfrm>
              <a:off x="838200" y="2362200"/>
              <a:ext cx="1143000" cy="609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073358" y="2420034"/>
              <a:ext cx="672684" cy="523220"/>
            </a:xfrm>
            <a:prstGeom prst="rect">
              <a:avLst/>
            </a:prstGeom>
            <a:noFill/>
          </p:spPr>
          <p:txBody>
            <a:bodyPr wrap="none" rtlCol="0">
              <a:spAutoFit/>
            </a:bodyPr>
            <a:lstStyle/>
            <a:p>
              <a:pPr algn="ctr"/>
              <a:r>
                <a:rPr lang="en-US" sz="1400" smtClean="0"/>
                <a:t>PoS </a:t>
              </a:r>
            </a:p>
            <a:p>
              <a:pPr algn="ctr"/>
              <a:r>
                <a:rPr lang="en-US" sz="1400" smtClean="0"/>
                <a:t>Device</a:t>
              </a:r>
              <a:endParaRPr lang="en-US" sz="1400"/>
            </a:p>
          </p:txBody>
        </p:sp>
      </p:grpSp>
      <p:grpSp>
        <p:nvGrpSpPr>
          <p:cNvPr id="14" name="Group 13"/>
          <p:cNvGrpSpPr/>
          <p:nvPr/>
        </p:nvGrpSpPr>
        <p:grpSpPr>
          <a:xfrm>
            <a:off x="3807407" y="2461797"/>
            <a:ext cx="1143000" cy="609600"/>
            <a:chOff x="838200" y="2362200"/>
            <a:chExt cx="1143000" cy="609600"/>
          </a:xfrm>
        </p:grpSpPr>
        <p:sp>
          <p:nvSpPr>
            <p:cNvPr id="15" name="Rectangle 14"/>
            <p:cNvSpPr/>
            <p:nvPr/>
          </p:nvSpPr>
          <p:spPr>
            <a:xfrm>
              <a:off x="838200" y="2362200"/>
              <a:ext cx="1143000" cy="609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876660" y="2448580"/>
              <a:ext cx="1102481" cy="523220"/>
            </a:xfrm>
            <a:prstGeom prst="rect">
              <a:avLst/>
            </a:prstGeom>
            <a:noFill/>
          </p:spPr>
          <p:txBody>
            <a:bodyPr wrap="none" rtlCol="0">
              <a:spAutoFit/>
            </a:bodyPr>
            <a:lstStyle/>
            <a:p>
              <a:pPr algn="ctr"/>
              <a:r>
                <a:rPr lang="en-US" sz="1400" smtClean="0"/>
                <a:t>Raspberry pi</a:t>
              </a:r>
            </a:p>
            <a:p>
              <a:pPr algn="ctr"/>
              <a:r>
                <a:rPr lang="en-US" sz="1400" smtClean="0"/>
                <a:t>4 b</a:t>
              </a:r>
              <a:endParaRPr lang="en-US" sz="1400"/>
            </a:p>
          </p:txBody>
        </p:sp>
      </p:grpSp>
      <p:grpSp>
        <p:nvGrpSpPr>
          <p:cNvPr id="19" name="Group 18"/>
          <p:cNvGrpSpPr/>
          <p:nvPr/>
        </p:nvGrpSpPr>
        <p:grpSpPr>
          <a:xfrm>
            <a:off x="3805348" y="3246903"/>
            <a:ext cx="1143000" cy="609600"/>
            <a:chOff x="838200" y="2362200"/>
            <a:chExt cx="1143000" cy="609600"/>
          </a:xfrm>
        </p:grpSpPr>
        <p:sp>
          <p:nvSpPr>
            <p:cNvPr id="20" name="Rectangle 19"/>
            <p:cNvSpPr/>
            <p:nvPr/>
          </p:nvSpPr>
          <p:spPr>
            <a:xfrm>
              <a:off x="838200" y="2362200"/>
              <a:ext cx="1143000" cy="609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930274" y="2375693"/>
              <a:ext cx="958852" cy="523220"/>
            </a:xfrm>
            <a:prstGeom prst="rect">
              <a:avLst/>
            </a:prstGeom>
            <a:noFill/>
          </p:spPr>
          <p:txBody>
            <a:bodyPr wrap="none" rtlCol="0">
              <a:spAutoFit/>
            </a:bodyPr>
            <a:lstStyle/>
            <a:p>
              <a:pPr algn="ctr"/>
              <a:r>
                <a:rPr lang="en-US" sz="1400" smtClean="0"/>
                <a:t>Near Field</a:t>
              </a:r>
            </a:p>
            <a:p>
              <a:pPr algn="ctr"/>
              <a:r>
                <a:rPr lang="en-US" sz="1400" smtClean="0"/>
                <a:t>Comm Hat</a:t>
              </a:r>
              <a:endParaRPr lang="en-US" sz="1400"/>
            </a:p>
          </p:txBody>
        </p:sp>
      </p:grpSp>
      <p:cxnSp>
        <p:nvCxnSpPr>
          <p:cNvPr id="25" name="Curved Connector 24"/>
          <p:cNvCxnSpPr>
            <a:stCxn id="5" idx="3"/>
            <a:endCxn id="15" idx="1"/>
          </p:cNvCxnSpPr>
          <p:nvPr/>
        </p:nvCxnSpPr>
        <p:spPr>
          <a:xfrm>
            <a:off x="1981200" y="2667000"/>
            <a:ext cx="1826207" cy="99597"/>
          </a:xfrm>
          <a:prstGeom prst="curvedConnector3">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Curved Connector 32"/>
          <p:cNvCxnSpPr>
            <a:stCxn id="21" idx="0"/>
            <a:endCxn id="15" idx="2"/>
          </p:cNvCxnSpPr>
          <p:nvPr/>
        </p:nvCxnSpPr>
        <p:spPr>
          <a:xfrm rot="5400000" flipH="1" flipV="1">
            <a:off x="4283378" y="3164868"/>
            <a:ext cx="188999" cy="2059"/>
          </a:xfrm>
          <a:prstGeom prst="curved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grpSp>
        <p:nvGrpSpPr>
          <p:cNvPr id="38" name="Group 37"/>
          <p:cNvGrpSpPr/>
          <p:nvPr/>
        </p:nvGrpSpPr>
        <p:grpSpPr>
          <a:xfrm>
            <a:off x="4404787" y="5273867"/>
            <a:ext cx="1143000" cy="609600"/>
            <a:chOff x="838200" y="2362200"/>
            <a:chExt cx="1143000" cy="609600"/>
          </a:xfrm>
        </p:grpSpPr>
        <p:sp>
          <p:nvSpPr>
            <p:cNvPr id="39" name="Rectangle 38"/>
            <p:cNvSpPr/>
            <p:nvPr/>
          </p:nvSpPr>
          <p:spPr>
            <a:xfrm>
              <a:off x="838200" y="2362200"/>
              <a:ext cx="1143000" cy="609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p:cNvSpPr txBox="1"/>
            <p:nvPr/>
          </p:nvSpPr>
          <p:spPr>
            <a:xfrm>
              <a:off x="1011313" y="2512093"/>
              <a:ext cx="785408" cy="307777"/>
            </a:xfrm>
            <a:prstGeom prst="rect">
              <a:avLst/>
            </a:prstGeom>
            <a:noFill/>
          </p:spPr>
          <p:txBody>
            <a:bodyPr wrap="none" rtlCol="0">
              <a:spAutoFit/>
            </a:bodyPr>
            <a:lstStyle/>
            <a:p>
              <a:pPr algn="ctr"/>
              <a:r>
                <a:rPr lang="en-US" sz="1400" smtClean="0"/>
                <a:t>Browser</a:t>
              </a:r>
              <a:endParaRPr lang="en-US" sz="1400"/>
            </a:p>
          </p:txBody>
        </p:sp>
      </p:grpSp>
      <p:cxnSp>
        <p:nvCxnSpPr>
          <p:cNvPr id="41" name="Curved Connector 40"/>
          <p:cNvCxnSpPr>
            <a:stCxn id="20" idx="2"/>
            <a:endCxn id="39" idx="0"/>
          </p:cNvCxnSpPr>
          <p:nvPr/>
        </p:nvCxnSpPr>
        <p:spPr>
          <a:xfrm rot="16200000" flipH="1">
            <a:off x="3967885" y="4265465"/>
            <a:ext cx="1417364" cy="599439"/>
          </a:xfrm>
          <a:prstGeom prst="curved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2390474" y="2423467"/>
            <a:ext cx="862737" cy="246221"/>
          </a:xfrm>
          <a:prstGeom prst="rect">
            <a:avLst/>
          </a:prstGeom>
        </p:spPr>
        <p:txBody>
          <a:bodyPr wrap="none">
            <a:spAutoFit/>
          </a:bodyPr>
          <a:lstStyle/>
          <a:p>
            <a:r>
              <a:rPr lang="en-US" sz="1000" smtClean="0"/>
              <a:t>Wifi, usb, etc</a:t>
            </a:r>
            <a:endParaRPr lang="en-US" sz="1000"/>
          </a:p>
        </p:txBody>
      </p:sp>
      <p:sp>
        <p:nvSpPr>
          <p:cNvPr id="49" name="Rectangle 48"/>
          <p:cNvSpPr/>
          <p:nvPr/>
        </p:nvSpPr>
        <p:spPr>
          <a:xfrm>
            <a:off x="2228962" y="2848689"/>
            <a:ext cx="1257075" cy="246221"/>
          </a:xfrm>
          <a:prstGeom prst="rect">
            <a:avLst/>
          </a:prstGeom>
        </p:spPr>
        <p:txBody>
          <a:bodyPr wrap="none">
            <a:spAutoFit/>
          </a:bodyPr>
          <a:lstStyle/>
          <a:p>
            <a:r>
              <a:rPr lang="en-US" sz="1000" smtClean="0"/>
              <a:t>Postscript / PCL data</a:t>
            </a:r>
            <a:endParaRPr lang="en-US" sz="1000"/>
          </a:p>
        </p:txBody>
      </p:sp>
      <p:sp>
        <p:nvSpPr>
          <p:cNvPr id="51" name="TextBox 50"/>
          <p:cNvSpPr txBox="1"/>
          <p:nvPr/>
        </p:nvSpPr>
        <p:spPr>
          <a:xfrm>
            <a:off x="685800" y="1524000"/>
            <a:ext cx="8072982" cy="523220"/>
          </a:xfrm>
          <a:prstGeom prst="rect">
            <a:avLst/>
          </a:prstGeom>
          <a:noFill/>
        </p:spPr>
        <p:txBody>
          <a:bodyPr wrap="square" rtlCol="0">
            <a:spAutoFit/>
          </a:bodyPr>
          <a:lstStyle/>
          <a:p>
            <a:r>
              <a:rPr lang="en-US" sz="1400" smtClean="0"/>
              <a:t>Allows consumer to receive POS receipt with their iPhone, Android, or mobile device wirelessly without </a:t>
            </a:r>
          </a:p>
          <a:p>
            <a:r>
              <a:rPr lang="en-US" sz="1400" smtClean="0"/>
              <a:t>having to provide a phone number or email address.</a:t>
            </a:r>
            <a:endParaRPr lang="en-US" sz="1400"/>
          </a:p>
        </p:txBody>
      </p:sp>
      <p:sp>
        <p:nvSpPr>
          <p:cNvPr id="27" name="Right Brace 26"/>
          <p:cNvSpPr/>
          <p:nvPr/>
        </p:nvSpPr>
        <p:spPr>
          <a:xfrm>
            <a:off x="5128691" y="2461797"/>
            <a:ext cx="304800" cy="143303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Rectangle 45"/>
          <p:cNvSpPr/>
          <p:nvPr/>
        </p:nvSpPr>
        <p:spPr>
          <a:xfrm>
            <a:off x="702038" y="891760"/>
            <a:ext cx="1770100" cy="369332"/>
          </a:xfrm>
          <a:prstGeom prst="rect">
            <a:avLst/>
          </a:prstGeom>
        </p:spPr>
        <p:txBody>
          <a:bodyPr wrap="none">
            <a:spAutoFit/>
          </a:bodyPr>
          <a:lstStyle/>
          <a:p>
            <a:r>
              <a:rPr lang="en-US" smtClean="0">
                <a:solidFill>
                  <a:srgbClr val="C00000"/>
                </a:solidFill>
              </a:rPr>
              <a:t>Proof of Concept</a:t>
            </a:r>
            <a:endParaRPr lang="en-US">
              <a:solidFill>
                <a:srgbClr val="C00000"/>
              </a:solidFill>
            </a:endParaRPr>
          </a:p>
        </p:txBody>
      </p:sp>
      <p:sp>
        <p:nvSpPr>
          <p:cNvPr id="50" name="Rectangle 49"/>
          <p:cNvSpPr/>
          <p:nvPr/>
        </p:nvSpPr>
        <p:spPr>
          <a:xfrm>
            <a:off x="5558084" y="2701261"/>
            <a:ext cx="2261453" cy="738664"/>
          </a:xfrm>
          <a:prstGeom prst="rect">
            <a:avLst/>
          </a:prstGeom>
        </p:spPr>
        <p:txBody>
          <a:bodyPr wrap="none">
            <a:spAutoFit/>
          </a:bodyPr>
          <a:lstStyle/>
          <a:p>
            <a:r>
              <a:rPr lang="en-US" sz="1400" smtClean="0"/>
              <a:t>lil Green Pod</a:t>
            </a:r>
          </a:p>
          <a:p>
            <a:r>
              <a:rPr lang="en-US" sz="1400" smtClean="0"/>
              <a:t>This is a hardware black box </a:t>
            </a:r>
          </a:p>
          <a:p>
            <a:r>
              <a:rPr lang="en-US" sz="1400" smtClean="0"/>
              <a:t>~ 3inch x 2inch</a:t>
            </a:r>
          </a:p>
        </p:txBody>
      </p:sp>
      <p:cxnSp>
        <p:nvCxnSpPr>
          <p:cNvPr id="54" name="Curved Connector 53"/>
          <p:cNvCxnSpPr>
            <a:stCxn id="50" idx="2"/>
            <a:endCxn id="31" idx="0"/>
          </p:cNvCxnSpPr>
          <p:nvPr/>
        </p:nvCxnSpPr>
        <p:spPr>
          <a:xfrm rot="16200000" flipH="1">
            <a:off x="6707593" y="3421142"/>
            <a:ext cx="900057" cy="937621"/>
          </a:xfrm>
          <a:prstGeom prst="curved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1" name="Oval 30"/>
          <p:cNvSpPr/>
          <p:nvPr/>
        </p:nvSpPr>
        <p:spPr>
          <a:xfrm>
            <a:off x="6864432" y="4339982"/>
            <a:ext cx="1523999" cy="146386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p:cNvSpPr/>
          <p:nvPr/>
        </p:nvSpPr>
        <p:spPr>
          <a:xfrm>
            <a:off x="7016374" y="4964194"/>
            <a:ext cx="1289392" cy="307777"/>
          </a:xfrm>
          <a:prstGeom prst="rect">
            <a:avLst/>
          </a:prstGeom>
        </p:spPr>
        <p:txBody>
          <a:bodyPr wrap="none">
            <a:spAutoFit/>
          </a:bodyPr>
          <a:lstStyle/>
          <a:p>
            <a:pPr algn="ctr"/>
            <a:r>
              <a:rPr lang="en-US" sz="1400" smtClean="0"/>
              <a:t>Treeceipts.com</a:t>
            </a:r>
            <a:endParaRPr lang="en-US" sz="1400"/>
          </a:p>
        </p:txBody>
      </p:sp>
      <p:sp>
        <p:nvSpPr>
          <p:cNvPr id="56" name="Rectangle 55"/>
          <p:cNvSpPr/>
          <p:nvPr/>
        </p:nvSpPr>
        <p:spPr>
          <a:xfrm>
            <a:off x="3076770" y="5425859"/>
            <a:ext cx="1267126" cy="246221"/>
          </a:xfrm>
          <a:prstGeom prst="rect">
            <a:avLst/>
          </a:prstGeom>
        </p:spPr>
        <p:txBody>
          <a:bodyPr wrap="square">
            <a:spAutoFit/>
          </a:bodyPr>
          <a:lstStyle/>
          <a:p>
            <a:r>
              <a:rPr lang="en-US" sz="1000" smtClean="0"/>
              <a:t>Iphone, android, etc.</a:t>
            </a:r>
            <a:endParaRPr lang="en-US" sz="1000"/>
          </a:p>
        </p:txBody>
      </p:sp>
      <p:sp>
        <p:nvSpPr>
          <p:cNvPr id="59" name="Rectangle 58"/>
          <p:cNvSpPr/>
          <p:nvPr/>
        </p:nvSpPr>
        <p:spPr>
          <a:xfrm>
            <a:off x="1981200" y="4358240"/>
            <a:ext cx="2840168" cy="523220"/>
          </a:xfrm>
          <a:prstGeom prst="rect">
            <a:avLst/>
          </a:prstGeom>
        </p:spPr>
        <p:txBody>
          <a:bodyPr wrap="square">
            <a:spAutoFit/>
          </a:bodyPr>
          <a:lstStyle/>
          <a:p>
            <a:r>
              <a:rPr lang="en-US" sz="1400" smtClean="0"/>
              <a:t>NFC NDEF Type 3 message URL</a:t>
            </a:r>
          </a:p>
          <a:p>
            <a:r>
              <a:rPr lang="en-US" sz="1400" smtClean="0"/>
              <a:t>Causes phone to open browser</a:t>
            </a:r>
          </a:p>
        </p:txBody>
      </p:sp>
      <p:sp>
        <p:nvSpPr>
          <p:cNvPr id="61" name="Rectangle 60"/>
          <p:cNvSpPr/>
          <p:nvPr/>
        </p:nvSpPr>
        <p:spPr>
          <a:xfrm>
            <a:off x="6230869" y="3856503"/>
            <a:ext cx="1267126" cy="246221"/>
          </a:xfrm>
          <a:prstGeom prst="rect">
            <a:avLst/>
          </a:prstGeom>
        </p:spPr>
        <p:txBody>
          <a:bodyPr wrap="square">
            <a:spAutoFit/>
          </a:bodyPr>
          <a:lstStyle/>
          <a:p>
            <a:r>
              <a:rPr lang="en-US" sz="1000" smtClean="0"/>
              <a:t>Receipt PDF</a:t>
            </a:r>
            <a:endParaRPr lang="en-US" sz="1000"/>
          </a:p>
        </p:txBody>
      </p:sp>
      <p:cxnSp>
        <p:nvCxnSpPr>
          <p:cNvPr id="43" name="Curved Connector 42"/>
          <p:cNvCxnSpPr>
            <a:stCxn id="31" idx="2"/>
            <a:endCxn id="39" idx="3"/>
          </p:cNvCxnSpPr>
          <p:nvPr/>
        </p:nvCxnSpPr>
        <p:spPr>
          <a:xfrm rot="10800000" flipV="1">
            <a:off x="5547788" y="5071915"/>
            <a:ext cx="1316645" cy="506751"/>
          </a:xfrm>
          <a:prstGeom prst="curved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62" name="Rectangle 61"/>
          <p:cNvSpPr/>
          <p:nvPr/>
        </p:nvSpPr>
        <p:spPr>
          <a:xfrm>
            <a:off x="5718604" y="4883239"/>
            <a:ext cx="1267126" cy="246221"/>
          </a:xfrm>
          <a:prstGeom prst="rect">
            <a:avLst/>
          </a:prstGeom>
        </p:spPr>
        <p:txBody>
          <a:bodyPr wrap="square">
            <a:spAutoFit/>
          </a:bodyPr>
          <a:lstStyle/>
          <a:p>
            <a:r>
              <a:rPr lang="en-US" sz="1000" smtClean="0"/>
              <a:t>Receipt PDF</a:t>
            </a:r>
            <a:endParaRPr lang="en-US" sz="1000"/>
          </a:p>
        </p:txBody>
      </p:sp>
      <p:pic>
        <p:nvPicPr>
          <p:cNvPr id="3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87357" y="152400"/>
            <a:ext cx="1788283" cy="711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54667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1305342"/>
            <a:ext cx="8305800" cy="3416320"/>
          </a:xfrm>
          <a:prstGeom prst="rect">
            <a:avLst/>
          </a:prstGeom>
        </p:spPr>
        <p:txBody>
          <a:bodyPr wrap="square">
            <a:spAutoFit/>
          </a:bodyPr>
          <a:lstStyle/>
          <a:p>
            <a:r>
              <a:rPr lang="en-US" smtClean="0">
                <a:solidFill>
                  <a:srgbClr val="C00000"/>
                </a:solidFill>
              </a:rPr>
              <a:t>Invention </a:t>
            </a:r>
            <a:r>
              <a:rPr lang="en-US" smtClean="0">
                <a:solidFill>
                  <a:srgbClr val="C00000"/>
                </a:solidFill>
              </a:rPr>
              <a:t>: Business Process Method -</a:t>
            </a:r>
            <a:endParaRPr lang="en-US" smtClean="0">
              <a:solidFill>
                <a:srgbClr val="C00000"/>
              </a:solidFill>
            </a:endParaRPr>
          </a:p>
          <a:p>
            <a:endParaRPr lang="en-US"/>
          </a:p>
          <a:p>
            <a:pPr marL="342900" indent="-342900">
              <a:buAutoNum type="arabicPeriod"/>
            </a:pPr>
            <a:r>
              <a:rPr lang="en-US" smtClean="0"/>
              <a:t>A method of transferring data via Near Field Communication (NFC) such as merchant financial transations, receipts or the like from a source device </a:t>
            </a:r>
          </a:p>
          <a:p>
            <a:r>
              <a:rPr lang="en-US"/>
              <a:t> </a:t>
            </a:r>
            <a:r>
              <a:rPr lang="en-US" smtClean="0"/>
              <a:t>      </a:t>
            </a:r>
            <a:r>
              <a:rPr lang="en-US" smtClean="0"/>
              <a:t>to a mobile device such as a phone or the like, comprising the steps of:</a:t>
            </a:r>
          </a:p>
          <a:p>
            <a:endParaRPr lang="en-US" smtClean="0"/>
          </a:p>
          <a:p>
            <a:r>
              <a:rPr lang="en-US" smtClean="0"/>
              <a:t>preprocessing the data such as base64 encoding or the like,</a:t>
            </a:r>
          </a:p>
          <a:p>
            <a:endParaRPr lang="en-US"/>
          </a:p>
          <a:p>
            <a:r>
              <a:rPr lang="en-US" smtClean="0"/>
              <a:t>generating </a:t>
            </a:r>
            <a:r>
              <a:rPr lang="en-US" smtClean="0"/>
              <a:t>an NFC Data Exchange Format (NDEF) uniform resource locator (URL) tag</a:t>
            </a:r>
            <a:r>
              <a:rPr lang="nn-NO"/>
              <a:t> </a:t>
            </a:r>
            <a:r>
              <a:rPr lang="en-US" smtClean="0"/>
              <a:t>with the data included as a query string parameter, and</a:t>
            </a:r>
          </a:p>
          <a:p>
            <a:endParaRPr lang="en-US"/>
          </a:p>
          <a:p>
            <a:r>
              <a:rPr lang="en-US" smtClean="0"/>
              <a:t>source device delivers NDEF URL message to mobile device via NFC</a:t>
            </a:r>
            <a:r>
              <a:rPr lang="en-US"/>
              <a:t> </a:t>
            </a:r>
          </a:p>
        </p:txBody>
      </p:sp>
      <p:sp>
        <p:nvSpPr>
          <p:cNvPr id="5" name="Rectangle 4"/>
          <p:cNvSpPr/>
          <p:nvPr/>
        </p:nvSpPr>
        <p:spPr>
          <a:xfrm>
            <a:off x="3676766" y="380997"/>
            <a:ext cx="1426609" cy="461665"/>
          </a:xfrm>
          <a:prstGeom prst="rect">
            <a:avLst/>
          </a:prstGeom>
        </p:spPr>
        <p:txBody>
          <a:bodyPr wrap="none">
            <a:spAutoFit/>
          </a:bodyPr>
          <a:lstStyle/>
          <a:p>
            <a:r>
              <a:rPr lang="en-US" sz="2400" smtClean="0"/>
              <a:t> Slipz.com</a:t>
            </a:r>
            <a:endParaRPr lang="en-US" sz="2400"/>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87357" y="152400"/>
            <a:ext cx="1788283" cy="711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457200" y="4876800"/>
            <a:ext cx="2526974" cy="276999"/>
          </a:xfrm>
          <a:prstGeom prst="rect">
            <a:avLst/>
          </a:prstGeom>
          <a:noFill/>
        </p:spPr>
        <p:txBody>
          <a:bodyPr wrap="none" rtlCol="0">
            <a:spAutoFit/>
          </a:bodyPr>
          <a:lstStyle/>
          <a:p>
            <a:r>
              <a:rPr lang="en-US" sz="1200" smtClean="0"/>
              <a:t>*Notarized on September 15</a:t>
            </a:r>
            <a:r>
              <a:rPr lang="en-US" sz="1200" baseline="30000" smtClean="0"/>
              <a:t>th</a:t>
            </a:r>
            <a:r>
              <a:rPr lang="en-US" sz="1200" smtClean="0"/>
              <a:t>, 2021  </a:t>
            </a:r>
            <a:endParaRPr lang="en-US" sz="1200" dirty="0"/>
          </a:p>
        </p:txBody>
      </p:sp>
    </p:spTree>
    <p:extLst>
      <p:ext uri="{BB962C8B-B14F-4D97-AF65-F5344CB8AC3E}">
        <p14:creationId xmlns:p14="http://schemas.microsoft.com/office/powerpoint/2010/main" val="3108766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234020"/>
            <a:ext cx="8534400" cy="5586145"/>
          </a:xfrm>
          <a:prstGeom prst="rect">
            <a:avLst/>
          </a:prstGeom>
        </p:spPr>
        <p:txBody>
          <a:bodyPr wrap="square">
            <a:spAutoFit/>
          </a:bodyPr>
          <a:lstStyle/>
          <a:p>
            <a:r>
              <a:rPr lang="en-US" sz="1050" b="1">
                <a:solidFill>
                  <a:schemeClr val="tx1">
                    <a:lumMod val="95000"/>
                    <a:lumOff val="5000"/>
                  </a:schemeClr>
                </a:solidFill>
              </a:rPr>
              <a:t>Confidentiality Agreement</a:t>
            </a:r>
          </a:p>
          <a:p>
            <a:endParaRPr lang="en-US" sz="1050">
              <a:solidFill>
                <a:schemeClr val="tx1">
                  <a:lumMod val="95000"/>
                  <a:lumOff val="5000"/>
                </a:schemeClr>
              </a:solidFill>
            </a:endParaRPr>
          </a:p>
          <a:p>
            <a:r>
              <a:rPr lang="en-US" sz="1050">
                <a:solidFill>
                  <a:schemeClr val="tx1">
                    <a:lumMod val="95000"/>
                    <a:lumOff val="5000"/>
                  </a:schemeClr>
                </a:solidFill>
              </a:rPr>
              <a:t>It is understood and agreed to that the below identified discloser of confidential information may provide certain information that is and must be kept confidential. To ensure the protection of such information, and to preserve any confidentiality necessary under patent and/or trade secret laws, it is agreed that</a:t>
            </a:r>
          </a:p>
          <a:p>
            <a:endParaRPr lang="en-US" sz="1050">
              <a:solidFill>
                <a:schemeClr val="tx1">
                  <a:lumMod val="95000"/>
                  <a:lumOff val="5000"/>
                </a:schemeClr>
              </a:solidFill>
            </a:endParaRPr>
          </a:p>
          <a:p>
            <a:r>
              <a:rPr lang="en-US" sz="1050">
                <a:solidFill>
                  <a:schemeClr val="tx1">
                    <a:lumMod val="95000"/>
                    <a:lumOff val="5000"/>
                  </a:schemeClr>
                </a:solidFill>
              </a:rPr>
              <a:t>1. The Confidential Information to be disclosed can be described as and includes:</a:t>
            </a:r>
          </a:p>
          <a:p>
            <a:r>
              <a:rPr lang="en-US" sz="1050">
                <a:solidFill>
                  <a:schemeClr val="tx1">
                    <a:lumMod val="95000"/>
                    <a:lumOff val="5000"/>
                  </a:schemeClr>
                </a:solidFill>
              </a:rPr>
              <a:t>Invention description(s), technical and business information relating to proprietary ideas and inventions, ideas, patentable ideas, trade secrets, drawings and/or illustrations, patent searches, existing and/or contemplated products and services, research and development, production, costs, profit and margin information, finances and financial projections, customers, clients, marketing, and current or future business plans and models, regardless of whether such information is designated as “Confidential Information” at the time of its disclosure.</a:t>
            </a:r>
          </a:p>
          <a:p>
            <a:endParaRPr lang="en-US" sz="1050">
              <a:solidFill>
                <a:schemeClr val="tx1">
                  <a:lumMod val="95000"/>
                  <a:lumOff val="5000"/>
                </a:schemeClr>
              </a:solidFill>
            </a:endParaRPr>
          </a:p>
          <a:p>
            <a:r>
              <a:rPr lang="en-US" sz="1050">
                <a:solidFill>
                  <a:schemeClr val="tx1">
                    <a:lumMod val="95000"/>
                    <a:lumOff val="5000"/>
                  </a:schemeClr>
                </a:solidFill>
              </a:rPr>
              <a:t>2. The Recipient agrees not to disclose the confidential information obtained from the discloser to anyone unless required to do so by law.</a:t>
            </a:r>
          </a:p>
          <a:p>
            <a:endParaRPr lang="en-US" sz="1050">
              <a:solidFill>
                <a:schemeClr val="tx1">
                  <a:lumMod val="95000"/>
                  <a:lumOff val="5000"/>
                </a:schemeClr>
              </a:solidFill>
            </a:endParaRPr>
          </a:p>
          <a:p>
            <a:r>
              <a:rPr lang="en-US" sz="1050">
                <a:solidFill>
                  <a:schemeClr val="tx1">
                    <a:lumMod val="95000"/>
                    <a:lumOff val="5000"/>
                  </a:schemeClr>
                </a:solidFill>
              </a:rPr>
              <a:t>3. This Agreement states the entire agreement between the parties concerning the disclosure of Confidential Information. Any addition or modification to this Agreement must be made in writing and signed by the parties.</a:t>
            </a:r>
          </a:p>
          <a:p>
            <a:endParaRPr lang="en-US" sz="1050">
              <a:solidFill>
                <a:schemeClr val="tx1">
                  <a:lumMod val="95000"/>
                  <a:lumOff val="5000"/>
                </a:schemeClr>
              </a:solidFill>
            </a:endParaRPr>
          </a:p>
          <a:p>
            <a:r>
              <a:rPr lang="en-US" sz="1050">
                <a:solidFill>
                  <a:schemeClr val="tx1">
                    <a:lumMod val="95000"/>
                    <a:lumOff val="5000"/>
                  </a:schemeClr>
                </a:solidFill>
              </a:rPr>
              <a:t>4. If any of the provisions of this Agreement are found to be unenforceable, the remainder shall be enforced as fully as possible and the unenforceable provision(s) shall be deemed modified to the limited extent required to permit enforcement of the Agreement as a whole.</a:t>
            </a:r>
          </a:p>
          <a:p>
            <a:r>
              <a:rPr lang="en-US" sz="1050" b="1">
                <a:solidFill>
                  <a:schemeClr val="tx1">
                    <a:lumMod val="95000"/>
                    <a:lumOff val="5000"/>
                  </a:schemeClr>
                </a:solidFill>
              </a:rPr>
              <a:t>WHEREFORE</a:t>
            </a:r>
            <a:r>
              <a:rPr lang="en-US" sz="1050">
                <a:solidFill>
                  <a:schemeClr val="tx1">
                    <a:lumMod val="95000"/>
                    <a:lumOff val="5000"/>
                  </a:schemeClr>
                </a:solidFill>
              </a:rPr>
              <a:t>, the parties acknowledge that they have read and understand this Agreement and voluntarily accept the duties and obligations set forth herein.</a:t>
            </a:r>
          </a:p>
          <a:p>
            <a:endParaRPr lang="en-US" sz="1050">
              <a:solidFill>
                <a:schemeClr val="tx1">
                  <a:lumMod val="95000"/>
                  <a:lumOff val="5000"/>
                </a:schemeClr>
              </a:solidFill>
            </a:endParaRPr>
          </a:p>
          <a:p>
            <a:r>
              <a:rPr lang="en-US" sz="1050">
                <a:solidFill>
                  <a:schemeClr val="tx1">
                    <a:lumMod val="95000"/>
                    <a:lumOff val="5000"/>
                  </a:schemeClr>
                </a:solidFill>
              </a:rPr>
              <a:t>Recipient of Confidential Information:</a:t>
            </a:r>
          </a:p>
          <a:p>
            <a:endParaRPr lang="en-US" sz="1050">
              <a:solidFill>
                <a:schemeClr val="tx1">
                  <a:lumMod val="95000"/>
                  <a:lumOff val="5000"/>
                </a:schemeClr>
              </a:solidFill>
            </a:endParaRPr>
          </a:p>
          <a:p>
            <a:r>
              <a:rPr lang="en-US" sz="1050">
                <a:solidFill>
                  <a:schemeClr val="tx1">
                    <a:lumMod val="95000"/>
                    <a:lumOff val="5000"/>
                  </a:schemeClr>
                </a:solidFill>
              </a:rPr>
              <a:t>Name (Print or Type):</a:t>
            </a:r>
          </a:p>
          <a:p>
            <a:endParaRPr lang="en-US" sz="1050">
              <a:solidFill>
                <a:schemeClr val="tx1">
                  <a:lumMod val="95000"/>
                  <a:lumOff val="5000"/>
                </a:schemeClr>
              </a:solidFill>
            </a:endParaRPr>
          </a:p>
          <a:p>
            <a:r>
              <a:rPr lang="en-US" sz="1050">
                <a:solidFill>
                  <a:schemeClr val="tx1">
                    <a:lumMod val="95000"/>
                    <a:lumOff val="5000"/>
                  </a:schemeClr>
                </a:solidFill>
              </a:rPr>
              <a:t>Signature:</a:t>
            </a:r>
          </a:p>
          <a:p>
            <a:endParaRPr lang="en-US" sz="1050">
              <a:solidFill>
                <a:schemeClr val="tx1">
                  <a:lumMod val="95000"/>
                  <a:lumOff val="5000"/>
                </a:schemeClr>
              </a:solidFill>
            </a:endParaRPr>
          </a:p>
          <a:p>
            <a:r>
              <a:rPr lang="en-US" sz="1050">
                <a:solidFill>
                  <a:schemeClr val="tx1">
                    <a:lumMod val="95000"/>
                    <a:lumOff val="5000"/>
                  </a:schemeClr>
                </a:solidFill>
              </a:rPr>
              <a:t>Date:</a:t>
            </a:r>
          </a:p>
          <a:p>
            <a:endParaRPr lang="en-US" sz="1050">
              <a:solidFill>
                <a:schemeClr val="tx1">
                  <a:lumMod val="95000"/>
                  <a:lumOff val="5000"/>
                </a:schemeClr>
              </a:solidFill>
            </a:endParaRPr>
          </a:p>
          <a:p>
            <a:r>
              <a:rPr lang="en-US" sz="1050">
                <a:solidFill>
                  <a:schemeClr val="tx1">
                    <a:lumMod val="95000"/>
                    <a:lumOff val="5000"/>
                  </a:schemeClr>
                </a:solidFill>
              </a:rPr>
              <a:t>Discloser of Confidential Information:</a:t>
            </a:r>
          </a:p>
          <a:p>
            <a:r>
              <a:rPr lang="en-US" sz="1050">
                <a:solidFill>
                  <a:schemeClr val="tx1">
                    <a:lumMod val="95000"/>
                    <a:lumOff val="5000"/>
                  </a:schemeClr>
                </a:solidFill>
              </a:rPr>
              <a:t>Name (Print or Type):</a:t>
            </a:r>
          </a:p>
          <a:p>
            <a:r>
              <a:rPr lang="en-US" sz="1050">
                <a:solidFill>
                  <a:schemeClr val="tx1">
                    <a:lumMod val="95000"/>
                    <a:lumOff val="5000"/>
                  </a:schemeClr>
                </a:solidFill>
              </a:rPr>
              <a:t>Signature:</a:t>
            </a:r>
          </a:p>
          <a:p>
            <a:r>
              <a:rPr lang="en-US" sz="1050">
                <a:solidFill>
                  <a:schemeClr val="tx1">
                    <a:lumMod val="95000"/>
                    <a:lumOff val="5000"/>
                  </a:schemeClr>
                </a:solidFill>
              </a:rPr>
              <a:t>Date:</a:t>
            </a:r>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87357" y="152400"/>
            <a:ext cx="1788283" cy="711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17263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685800" y="4572000"/>
            <a:ext cx="5181600" cy="246221"/>
          </a:xfrm>
          <a:prstGeom prst="rect">
            <a:avLst/>
          </a:prstGeom>
        </p:spPr>
        <p:txBody>
          <a:bodyPr wrap="square">
            <a:spAutoFit/>
          </a:bodyPr>
          <a:lstStyle/>
          <a:p>
            <a:r>
              <a:rPr lang="en-US" sz="1000" smtClean="0"/>
              <a:t>https://www.treehugger.com/surprising-impact-paper-receipts-4858146</a:t>
            </a:r>
            <a:endParaRPr lang="en-US" sz="1000"/>
          </a:p>
        </p:txBody>
      </p:sp>
      <p:sp>
        <p:nvSpPr>
          <p:cNvPr id="10" name="Rectangle 9"/>
          <p:cNvSpPr/>
          <p:nvPr/>
        </p:nvSpPr>
        <p:spPr>
          <a:xfrm>
            <a:off x="512618" y="1768764"/>
            <a:ext cx="8077200" cy="464871"/>
          </a:xfrm>
          <a:prstGeom prst="rect">
            <a:avLst/>
          </a:prstGeom>
        </p:spPr>
        <p:txBody>
          <a:bodyPr wrap="square">
            <a:spAutoFit/>
          </a:bodyPr>
          <a:lstStyle/>
          <a:p>
            <a:pPr fontAlgn="base">
              <a:lnSpc>
                <a:spcPct val="150000"/>
              </a:lnSpc>
            </a:pPr>
            <a:r>
              <a:rPr lang="en-US" smtClean="0"/>
              <a:t>Here </a:t>
            </a:r>
            <a:r>
              <a:rPr lang="en-US"/>
              <a:t>are the numbers behind these seemingly innocuous curls of paper</a:t>
            </a:r>
          </a:p>
        </p:txBody>
      </p:sp>
      <p:sp>
        <p:nvSpPr>
          <p:cNvPr id="11" name="TextBox 10"/>
          <p:cNvSpPr txBox="1"/>
          <p:nvPr/>
        </p:nvSpPr>
        <p:spPr>
          <a:xfrm>
            <a:off x="483786" y="1407670"/>
            <a:ext cx="4482317" cy="646331"/>
          </a:xfrm>
          <a:prstGeom prst="rect">
            <a:avLst/>
          </a:prstGeom>
          <a:noFill/>
        </p:spPr>
        <p:txBody>
          <a:bodyPr wrap="none" rtlCol="0">
            <a:spAutoFit/>
          </a:bodyPr>
          <a:lstStyle/>
          <a:p>
            <a:r>
              <a:rPr lang="en-US" smtClean="0">
                <a:solidFill>
                  <a:srgbClr val="C00000"/>
                </a:solidFill>
              </a:rPr>
              <a:t>The Problem - </a:t>
            </a:r>
            <a:r>
              <a:rPr lang="en-US">
                <a:solidFill>
                  <a:srgbClr val="C00000"/>
                </a:solidFill>
              </a:rPr>
              <a:t>Wastefulness of Paper Receipts</a:t>
            </a:r>
            <a:endParaRPr lang="en-US" b="1">
              <a:solidFill>
                <a:srgbClr val="C00000"/>
              </a:solidFill>
            </a:endParaRPr>
          </a:p>
          <a:p>
            <a:r>
              <a:rPr lang="en-US" smtClean="0">
                <a:solidFill>
                  <a:srgbClr val="C00000"/>
                </a:solidFill>
              </a:rPr>
              <a:t> </a:t>
            </a:r>
            <a:endParaRPr lang="en-US">
              <a:solidFill>
                <a:srgbClr val="C00000"/>
              </a:solidFill>
            </a:endParaRPr>
          </a:p>
        </p:txBody>
      </p:sp>
      <p:pic>
        <p:nvPicPr>
          <p:cNvPr id="12"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87357" y="152400"/>
            <a:ext cx="1788283" cy="711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527034" y="2246480"/>
            <a:ext cx="8305800" cy="3000821"/>
          </a:xfrm>
          <a:prstGeom prst="rect">
            <a:avLst/>
          </a:prstGeom>
        </p:spPr>
        <p:txBody>
          <a:bodyPr wrap="square">
            <a:spAutoFit/>
          </a:bodyPr>
          <a:lstStyle/>
          <a:p>
            <a:pPr marL="285750" indent="-285750">
              <a:lnSpc>
                <a:spcPct val="150000"/>
              </a:lnSpc>
              <a:buFont typeface="Arial" panose="020B0604020202020204" pitchFamily="34" charset="0"/>
              <a:buChar char="•"/>
            </a:pPr>
            <a:r>
              <a:rPr lang="en-US"/>
              <a:t>Each year in the U.S</a:t>
            </a:r>
            <a:r>
              <a:rPr lang="en-US" smtClean="0"/>
              <a:t>. alone, </a:t>
            </a:r>
            <a:r>
              <a:rPr lang="en-US"/>
              <a:t>up to </a:t>
            </a:r>
            <a:r>
              <a:rPr lang="en-US" b="1"/>
              <a:t>10 million trees</a:t>
            </a:r>
            <a:r>
              <a:rPr lang="en-US"/>
              <a:t> are used to make the paper</a:t>
            </a:r>
            <a:r>
              <a:rPr lang="en-US" smtClean="0"/>
              <a:t>.</a:t>
            </a:r>
          </a:p>
          <a:p>
            <a:pPr marL="285750" indent="-285750">
              <a:lnSpc>
                <a:spcPct val="150000"/>
              </a:lnSpc>
              <a:buFont typeface="Arial" panose="020B0604020202020204" pitchFamily="34" charset="0"/>
              <a:buChar char="•"/>
            </a:pPr>
            <a:r>
              <a:rPr lang="en-US" b="1"/>
              <a:t>21 billion gallons of water</a:t>
            </a:r>
            <a:r>
              <a:rPr lang="en-US"/>
              <a:t> are used</a:t>
            </a:r>
            <a:r>
              <a:rPr lang="en-US" smtClean="0"/>
              <a:t>.</a:t>
            </a:r>
          </a:p>
          <a:p>
            <a:pPr marL="285750" indent="-285750">
              <a:lnSpc>
                <a:spcPct val="150000"/>
              </a:lnSpc>
              <a:buFont typeface="Arial" panose="020B0604020202020204" pitchFamily="34" charset="0"/>
              <a:buChar char="•"/>
            </a:pPr>
            <a:r>
              <a:rPr lang="en-US"/>
              <a:t>The annual waste from receipts in the U.S. is </a:t>
            </a:r>
            <a:r>
              <a:rPr lang="en-US" b="1"/>
              <a:t>686 million pounds of waste</a:t>
            </a:r>
            <a:r>
              <a:rPr lang="en-US" smtClean="0"/>
              <a:t>.</a:t>
            </a:r>
          </a:p>
          <a:p>
            <a:pPr marL="285750" indent="-285750">
              <a:lnSpc>
                <a:spcPct val="150000"/>
              </a:lnSpc>
              <a:buFont typeface="Arial" panose="020B0604020202020204" pitchFamily="34" charset="0"/>
              <a:buChar char="•"/>
            </a:pPr>
            <a:r>
              <a:rPr lang="en-US"/>
              <a:t>Skipping receipts would save </a:t>
            </a:r>
            <a:r>
              <a:rPr lang="en-US" b="1"/>
              <a:t>12 billion pounds of carbon dioxide</a:t>
            </a:r>
            <a:r>
              <a:rPr lang="en-US"/>
              <a:t> (CO2), the equivalent of one million cars on the road</a:t>
            </a:r>
            <a:r>
              <a:rPr lang="en-US" smtClean="0"/>
              <a:t>.</a:t>
            </a:r>
            <a:r>
              <a:rPr lang="en-US"/>
              <a:t/>
            </a:r>
            <a:br>
              <a:rPr lang="en-US"/>
            </a:br>
            <a:r>
              <a:rPr lang="en-US"/>
              <a:t/>
            </a:r>
            <a:br>
              <a:rPr lang="en-US"/>
            </a:br>
            <a:endParaRPr lang="en-US"/>
          </a:p>
        </p:txBody>
      </p:sp>
    </p:spTree>
    <p:extLst>
      <p:ext uri="{BB962C8B-B14F-4D97-AF65-F5344CB8AC3E}">
        <p14:creationId xmlns:p14="http://schemas.microsoft.com/office/powerpoint/2010/main" val="3426494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31" name="Picture 1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29100" y="1916251"/>
            <a:ext cx="1562100" cy="15373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381000" y="914400"/>
            <a:ext cx="8524385" cy="4662815"/>
          </a:xfrm>
          <a:prstGeom prst="rect">
            <a:avLst/>
          </a:prstGeom>
        </p:spPr>
        <p:txBody>
          <a:bodyPr wrap="none">
            <a:spAutoFit/>
          </a:bodyPr>
          <a:lstStyle/>
          <a:p>
            <a:pPr>
              <a:lnSpc>
                <a:spcPct val="150000"/>
              </a:lnSpc>
            </a:pPr>
            <a:r>
              <a:rPr lang="en-US" smtClean="0">
                <a:solidFill>
                  <a:srgbClr val="C00000"/>
                </a:solidFill>
              </a:rPr>
              <a:t>The Solution –</a:t>
            </a:r>
          </a:p>
          <a:p>
            <a:pPr>
              <a:lnSpc>
                <a:spcPct val="150000"/>
              </a:lnSpc>
            </a:pPr>
            <a:r>
              <a:rPr lang="en-US" smtClean="0">
                <a:solidFill>
                  <a:schemeClr val="tx1">
                    <a:lumMod val="95000"/>
                    <a:lumOff val="5000"/>
                  </a:schemeClr>
                </a:solidFill>
              </a:rPr>
              <a:t>We created a hardware device that existing merchant Point of Sale (PoS) software</a:t>
            </a:r>
          </a:p>
          <a:p>
            <a:pPr>
              <a:lnSpc>
                <a:spcPct val="150000"/>
              </a:lnSpc>
            </a:pPr>
            <a:r>
              <a:rPr lang="en-US" smtClean="0">
                <a:solidFill>
                  <a:schemeClr val="tx1">
                    <a:lumMod val="95000"/>
                    <a:lumOff val="5000"/>
                  </a:schemeClr>
                </a:solidFill>
              </a:rPr>
              <a:t>thinks is a printer, called our ‘lil Greed Pod’,                           </a:t>
            </a:r>
            <a:r>
              <a:rPr lang="en-US" b="1" smtClean="0">
                <a:solidFill>
                  <a:srgbClr val="C00000"/>
                </a:solidFill>
              </a:rPr>
              <a:t>but it’s </a:t>
            </a:r>
            <a:r>
              <a:rPr lang="en-US" b="1">
                <a:solidFill>
                  <a:srgbClr val="C00000"/>
                </a:solidFill>
              </a:rPr>
              <a:t>NOT a printer!</a:t>
            </a:r>
          </a:p>
          <a:p>
            <a:pPr>
              <a:lnSpc>
                <a:spcPct val="150000"/>
              </a:lnSpc>
            </a:pPr>
            <a:endParaRPr lang="en-US" smtClean="0">
              <a:solidFill>
                <a:schemeClr val="tx1">
                  <a:lumMod val="95000"/>
                  <a:lumOff val="5000"/>
                </a:schemeClr>
              </a:solidFill>
            </a:endParaRPr>
          </a:p>
          <a:p>
            <a:pPr>
              <a:lnSpc>
                <a:spcPct val="150000"/>
              </a:lnSpc>
            </a:pPr>
            <a:endParaRPr lang="en-US" smtClean="0">
              <a:solidFill>
                <a:schemeClr val="tx1">
                  <a:lumMod val="95000"/>
                  <a:lumOff val="5000"/>
                </a:schemeClr>
              </a:solidFill>
            </a:endParaRPr>
          </a:p>
          <a:p>
            <a:pPr>
              <a:lnSpc>
                <a:spcPct val="150000"/>
              </a:lnSpc>
            </a:pPr>
            <a:r>
              <a:rPr lang="en-US" smtClean="0">
                <a:solidFill>
                  <a:srgbClr val="C00000"/>
                </a:solidFill>
              </a:rPr>
              <a:t>How it works –</a:t>
            </a:r>
          </a:p>
          <a:p>
            <a:pPr marL="285750" indent="-285750">
              <a:lnSpc>
                <a:spcPct val="150000"/>
              </a:lnSpc>
              <a:buFont typeface="Arial" panose="020B0604020202020204" pitchFamily="34" charset="0"/>
              <a:buChar char="•"/>
            </a:pPr>
            <a:r>
              <a:rPr lang="en-US" smtClean="0"/>
              <a:t>Merchant sends consumer receipt to our ‘lil Green Pod’ via their existing PoS software</a:t>
            </a:r>
          </a:p>
          <a:p>
            <a:pPr>
              <a:lnSpc>
                <a:spcPct val="150000"/>
              </a:lnSpc>
            </a:pPr>
            <a:endParaRPr lang="en-US" smtClean="0"/>
          </a:p>
          <a:p>
            <a:pPr>
              <a:lnSpc>
                <a:spcPct val="150000"/>
              </a:lnSpc>
            </a:pPr>
            <a:endParaRPr lang="en-US"/>
          </a:p>
          <a:p>
            <a:pPr>
              <a:lnSpc>
                <a:spcPct val="150000"/>
              </a:lnSpc>
            </a:pPr>
            <a:endParaRPr lang="en-US" smtClean="0"/>
          </a:p>
          <a:p>
            <a:pPr marL="285750" indent="-285750">
              <a:lnSpc>
                <a:spcPct val="150000"/>
              </a:lnSpc>
              <a:buFont typeface="Arial" panose="020B0604020202020204" pitchFamily="34" charset="0"/>
              <a:buChar char="•"/>
            </a:pPr>
            <a:r>
              <a:rPr lang="en-US" smtClean="0"/>
              <a:t>Consumers tap their phone on the pod and their receipt is available on their phone</a:t>
            </a:r>
          </a:p>
        </p:txBody>
      </p:sp>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87357" y="152400"/>
            <a:ext cx="1788283" cy="711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AutoShape 2" descr="lilgreenpodflow.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12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0970" y="3869788"/>
            <a:ext cx="838200" cy="1083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5"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79202" y="3976417"/>
            <a:ext cx="534689" cy="9765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6"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86200" y="4158681"/>
            <a:ext cx="781050" cy="6120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7"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81605" y="4217058"/>
            <a:ext cx="251995" cy="495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29405" y="4217057"/>
            <a:ext cx="251995" cy="495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0970" y="5658352"/>
            <a:ext cx="781050" cy="6120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81605" y="5716727"/>
            <a:ext cx="251995" cy="495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8"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23971" y="5527954"/>
            <a:ext cx="489920" cy="8728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AutoShape 10" descr="lilgreenpod.pn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905876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914400"/>
            <a:ext cx="8342797" cy="5493812"/>
          </a:xfrm>
          <a:prstGeom prst="rect">
            <a:avLst/>
          </a:prstGeom>
        </p:spPr>
        <p:txBody>
          <a:bodyPr wrap="none">
            <a:spAutoFit/>
          </a:bodyPr>
          <a:lstStyle/>
          <a:p>
            <a:pPr>
              <a:lnSpc>
                <a:spcPct val="150000"/>
              </a:lnSpc>
            </a:pPr>
            <a:r>
              <a:rPr lang="en-US" smtClean="0">
                <a:solidFill>
                  <a:srgbClr val="C00000"/>
                </a:solidFill>
              </a:rPr>
              <a:t>Merchant Benefits –</a:t>
            </a:r>
          </a:p>
          <a:p>
            <a:pPr marL="285750" indent="-285750">
              <a:lnSpc>
                <a:spcPct val="150000"/>
              </a:lnSpc>
              <a:buFont typeface="Arial" panose="020B0604020202020204" pitchFamily="34" charset="0"/>
              <a:buChar char="•"/>
            </a:pPr>
            <a:r>
              <a:rPr lang="en-US" smtClean="0"/>
              <a:t>Plug n play, works with existing PoS software</a:t>
            </a:r>
          </a:p>
          <a:p>
            <a:pPr marL="285750" indent="-285750">
              <a:lnSpc>
                <a:spcPct val="150000"/>
              </a:lnSpc>
              <a:buFont typeface="Arial" panose="020B0604020202020204" pitchFamily="34" charset="0"/>
              <a:buChar char="•"/>
            </a:pPr>
            <a:r>
              <a:rPr lang="en-US" smtClean="0"/>
              <a:t>No more purchasing of printers and paper</a:t>
            </a:r>
          </a:p>
          <a:p>
            <a:pPr marL="285750" indent="-285750">
              <a:lnSpc>
                <a:spcPct val="150000"/>
              </a:lnSpc>
              <a:buFont typeface="Arial" panose="020B0604020202020204" pitchFamily="34" charset="0"/>
              <a:buChar char="•"/>
            </a:pPr>
            <a:r>
              <a:rPr lang="en-US" smtClean="0"/>
              <a:t>New revenue stream of ads added to receipt</a:t>
            </a:r>
          </a:p>
          <a:p>
            <a:pPr>
              <a:lnSpc>
                <a:spcPct val="150000"/>
              </a:lnSpc>
            </a:pPr>
            <a:endParaRPr lang="en-US" smtClean="0"/>
          </a:p>
          <a:p>
            <a:pPr>
              <a:lnSpc>
                <a:spcPct val="150000"/>
              </a:lnSpc>
            </a:pPr>
            <a:r>
              <a:rPr lang="en-US" smtClean="0">
                <a:solidFill>
                  <a:srgbClr val="C00000"/>
                </a:solidFill>
              </a:rPr>
              <a:t>Consumer Benefits –</a:t>
            </a:r>
          </a:p>
          <a:p>
            <a:pPr marL="285750" indent="-285750">
              <a:lnSpc>
                <a:spcPct val="150000"/>
              </a:lnSpc>
              <a:buFont typeface="Arial" panose="020B0604020202020204" pitchFamily="34" charset="0"/>
              <a:buChar char="•"/>
            </a:pPr>
            <a:r>
              <a:rPr lang="en-US" smtClean="0"/>
              <a:t>No special app to download</a:t>
            </a:r>
          </a:p>
          <a:p>
            <a:pPr marL="285750" indent="-285750">
              <a:lnSpc>
                <a:spcPct val="150000"/>
              </a:lnSpc>
              <a:buFont typeface="Arial" panose="020B0604020202020204" pitchFamily="34" charset="0"/>
              <a:buChar char="•"/>
            </a:pPr>
            <a:r>
              <a:rPr lang="en-US" smtClean="0"/>
              <a:t>No more having to give out your personal email or phone number just to get receipt</a:t>
            </a:r>
          </a:p>
          <a:p>
            <a:pPr marL="285750" indent="-285750">
              <a:lnSpc>
                <a:spcPct val="150000"/>
              </a:lnSpc>
              <a:buFont typeface="Arial" panose="020B0604020202020204" pitchFamily="34" charset="0"/>
              <a:buChar char="•"/>
            </a:pPr>
            <a:r>
              <a:rPr lang="en-US" smtClean="0"/>
              <a:t>Leverages phone’s built in Near Field Communication (NFC) to retrieve receipt</a:t>
            </a:r>
          </a:p>
          <a:p>
            <a:pPr marL="285750" indent="-285750">
              <a:lnSpc>
                <a:spcPct val="150000"/>
              </a:lnSpc>
              <a:buFont typeface="Arial" panose="020B0604020202020204" pitchFamily="34" charset="0"/>
              <a:buChar char="•"/>
            </a:pPr>
            <a:r>
              <a:rPr lang="en-US" smtClean="0"/>
              <a:t>Users control management of their receipts</a:t>
            </a:r>
          </a:p>
          <a:p>
            <a:pPr marL="742950" lvl="1" indent="-285750">
              <a:lnSpc>
                <a:spcPct val="150000"/>
              </a:lnSpc>
              <a:buFont typeface="Arial" panose="020B0604020202020204" pitchFamily="34" charset="0"/>
              <a:buChar char="•"/>
            </a:pPr>
            <a:r>
              <a:rPr lang="en-US" smtClean="0"/>
              <a:t>Option to view once and remove</a:t>
            </a:r>
          </a:p>
          <a:p>
            <a:pPr marL="742950" lvl="1" indent="-285750">
              <a:lnSpc>
                <a:spcPct val="150000"/>
              </a:lnSpc>
              <a:buFont typeface="Arial" panose="020B0604020202020204" pitchFamily="34" charset="0"/>
              <a:buChar char="•"/>
            </a:pPr>
            <a:r>
              <a:rPr lang="en-US" smtClean="0"/>
              <a:t>Option to persist by device or create user account and view at will</a:t>
            </a:r>
          </a:p>
          <a:p>
            <a:pPr marL="1200150" lvl="2" indent="-285750">
              <a:lnSpc>
                <a:spcPct val="150000"/>
              </a:lnSpc>
              <a:buFont typeface="Arial" panose="020B0604020202020204" pitchFamily="34" charset="0"/>
              <a:buChar char="•"/>
            </a:pPr>
            <a:r>
              <a:rPr lang="en-US" smtClean="0"/>
              <a:t>Option to create groups of devices / users and aggregate receipts</a:t>
            </a:r>
            <a:endParaRPr lang="en-US" smtClean="0"/>
          </a:p>
        </p:txBody>
      </p:sp>
      <p:pic>
        <p:nvPicPr>
          <p:cNvPr id="5"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87357" y="152400"/>
            <a:ext cx="1788283" cy="711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76414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04800" y="4191000"/>
            <a:ext cx="7972733" cy="464871"/>
          </a:xfrm>
          <a:prstGeom prst="rect">
            <a:avLst/>
          </a:prstGeom>
        </p:spPr>
        <p:txBody>
          <a:bodyPr wrap="square">
            <a:spAutoFit/>
          </a:bodyPr>
          <a:lstStyle/>
          <a:p>
            <a:pPr>
              <a:lnSpc>
                <a:spcPct val="150000"/>
              </a:lnSpc>
            </a:pPr>
            <a:endParaRPr lang="en-US"/>
          </a:p>
        </p:txBody>
      </p:sp>
      <p:pic>
        <p:nvPicPr>
          <p:cNvPr id="9"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87357" y="152400"/>
            <a:ext cx="1788283" cy="711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255730" y="990600"/>
            <a:ext cx="8659670" cy="5216813"/>
          </a:xfrm>
          <a:prstGeom prst="rect">
            <a:avLst/>
          </a:prstGeom>
        </p:spPr>
        <p:txBody>
          <a:bodyPr wrap="square">
            <a:spAutoFit/>
          </a:bodyPr>
          <a:lstStyle/>
          <a:p>
            <a:pPr>
              <a:lnSpc>
                <a:spcPct val="150000"/>
              </a:lnSpc>
            </a:pPr>
            <a:r>
              <a:rPr lang="en-US" smtClean="0">
                <a:solidFill>
                  <a:srgbClr val="C00000"/>
                </a:solidFill>
              </a:rPr>
              <a:t>Differentiators from Prior Digital Receipt Efforts –</a:t>
            </a:r>
          </a:p>
          <a:p>
            <a:endParaRPr lang="en-US" smtClean="0"/>
          </a:p>
          <a:p>
            <a:r>
              <a:rPr lang="en-US" smtClean="0"/>
              <a:t>The </a:t>
            </a:r>
            <a:r>
              <a:rPr lang="en-US"/>
              <a:t>solution is laser focused on driving adoption rate of digital receipts.  We understand there’s a transitory period for merchants where the solution needs to offer both digital and traditional</a:t>
            </a:r>
            <a:r>
              <a:rPr lang="en-US"/>
              <a:t>.  </a:t>
            </a:r>
            <a:endParaRPr lang="en-US" smtClean="0"/>
          </a:p>
          <a:p>
            <a:endParaRPr lang="en-US"/>
          </a:p>
          <a:p>
            <a:r>
              <a:rPr lang="en-US" smtClean="0"/>
              <a:t>For </a:t>
            </a:r>
            <a:r>
              <a:rPr lang="en-US"/>
              <a:t>consumers there’s no special app required, no pre-sign up, no more having to give out your phone number or email to receive your </a:t>
            </a:r>
            <a:r>
              <a:rPr lang="en-US"/>
              <a:t>receipt</a:t>
            </a:r>
            <a:r>
              <a:rPr lang="en-US" smtClean="0"/>
              <a:t>.</a:t>
            </a:r>
            <a:endParaRPr lang="en-US"/>
          </a:p>
          <a:p>
            <a:r>
              <a:rPr lang="en-US"/>
              <a:t> </a:t>
            </a:r>
          </a:p>
          <a:p>
            <a:r>
              <a:rPr lang="en-US"/>
              <a:t>While digital receipts have been around since 2011, now is the perfect storm to drive </a:t>
            </a:r>
            <a:r>
              <a:rPr lang="en-US"/>
              <a:t>adoption </a:t>
            </a:r>
            <a:r>
              <a:rPr lang="en-US" smtClean="0"/>
              <a:t>–</a:t>
            </a:r>
          </a:p>
          <a:p>
            <a:endParaRPr lang="en-US"/>
          </a:p>
          <a:p>
            <a:pPr marL="285750" lvl="0" indent="-285750">
              <a:buFont typeface="Arial" panose="020B0604020202020204" pitchFamily="34" charset="0"/>
              <a:buChar char="•"/>
            </a:pPr>
            <a:r>
              <a:rPr lang="en-US"/>
              <a:t>90% of phones are now NFC capable, two billion NFC-enabled devices are in use today</a:t>
            </a:r>
          </a:p>
          <a:p>
            <a:pPr marL="285750" lvl="0" indent="-285750">
              <a:buFont typeface="Arial" panose="020B0604020202020204" pitchFamily="34" charset="0"/>
              <a:buChar char="•"/>
            </a:pPr>
            <a:r>
              <a:rPr lang="en-US"/>
              <a:t>Growing legislative efforts to require digital receipt option, California and New York City</a:t>
            </a:r>
          </a:p>
          <a:p>
            <a:pPr marL="285750" lvl="0" indent="-285750">
              <a:buFont typeface="Arial" panose="020B0604020202020204" pitchFamily="34" charset="0"/>
              <a:buChar char="•"/>
            </a:pPr>
            <a:r>
              <a:rPr lang="en-US"/>
              <a:t>Merchant’s ever rising costs associated with paper and printer</a:t>
            </a:r>
          </a:p>
          <a:p>
            <a:pPr marL="285750" lvl="0" indent="-285750">
              <a:buFont typeface="Arial" panose="020B0604020202020204" pitchFamily="34" charset="0"/>
              <a:buChar char="•"/>
            </a:pPr>
            <a:r>
              <a:rPr lang="en-US"/>
              <a:t>Solution is agnostic to merchant’s current PoS system</a:t>
            </a:r>
          </a:p>
          <a:p>
            <a:pPr marL="285750" lvl="0" indent="-285750">
              <a:buFont typeface="Arial" panose="020B0604020202020204" pitchFamily="34" charset="0"/>
              <a:buChar char="•"/>
            </a:pPr>
            <a:r>
              <a:rPr lang="en-US"/>
              <a:t>Consumer’s heightened self-sustaining awareness, we now have single use paper straws </a:t>
            </a:r>
          </a:p>
          <a:p>
            <a:r>
              <a:rPr lang="en-US"/>
              <a:t> </a:t>
            </a:r>
          </a:p>
        </p:txBody>
      </p:sp>
    </p:spTree>
    <p:extLst>
      <p:ext uri="{BB962C8B-B14F-4D97-AF65-F5344CB8AC3E}">
        <p14:creationId xmlns:p14="http://schemas.microsoft.com/office/powerpoint/2010/main" val="1086197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48962" y="3229198"/>
            <a:ext cx="8077200" cy="1923604"/>
          </a:xfrm>
          <a:prstGeom prst="rect">
            <a:avLst/>
          </a:prstGeom>
        </p:spPr>
        <p:txBody>
          <a:bodyPr wrap="square">
            <a:spAutoFit/>
          </a:bodyPr>
          <a:lstStyle/>
          <a:p>
            <a:pPr marL="285750" indent="-285750" fontAlgn="base">
              <a:lnSpc>
                <a:spcPct val="150000"/>
              </a:lnSpc>
              <a:buFont typeface="Arial" panose="020B0604020202020204" pitchFamily="34" charset="0"/>
              <a:buChar char="•"/>
            </a:pPr>
            <a:r>
              <a:rPr lang="en-US" smtClean="0"/>
              <a:t>The </a:t>
            </a:r>
            <a:r>
              <a:rPr lang="en-US"/>
              <a:t>global </a:t>
            </a:r>
            <a:r>
              <a:rPr lang="en-US" smtClean="0"/>
              <a:t>PoS </a:t>
            </a:r>
            <a:r>
              <a:rPr lang="en-US"/>
              <a:t>Printers market was valued at USD 2671.8 million in 2019 and is expected to reach USD 3957.3 million by the end of 2026, growing at a CAGR of 6.2% during the forecast period 2021-2027</a:t>
            </a:r>
            <a:r>
              <a:rPr lang="en-US" smtClean="0"/>
              <a:t>.</a:t>
            </a:r>
          </a:p>
          <a:p>
            <a:pPr fontAlgn="base"/>
            <a:endParaRPr lang="en-US" smtClean="0"/>
          </a:p>
          <a:p>
            <a:pPr fontAlgn="base"/>
            <a:r>
              <a:rPr lang="en-US" sz="1000" smtClean="0"/>
              <a:t>https://www.thecowboychannel.com/story/43459711/global-pos-printers-market-2021-analysis-with-key-players-applications-trends-and-forecasts-by-2027</a:t>
            </a:r>
            <a:endParaRPr lang="en-US" sz="1000"/>
          </a:p>
        </p:txBody>
      </p:sp>
      <p:sp>
        <p:nvSpPr>
          <p:cNvPr id="6" name="Rectangle 5"/>
          <p:cNvSpPr/>
          <p:nvPr/>
        </p:nvSpPr>
        <p:spPr>
          <a:xfrm>
            <a:off x="448962" y="1219200"/>
            <a:ext cx="8382000" cy="1338828"/>
          </a:xfrm>
          <a:prstGeom prst="rect">
            <a:avLst/>
          </a:prstGeom>
        </p:spPr>
        <p:txBody>
          <a:bodyPr wrap="square">
            <a:spAutoFit/>
          </a:bodyPr>
          <a:lstStyle/>
          <a:p>
            <a:pPr>
              <a:lnSpc>
                <a:spcPct val="150000"/>
              </a:lnSpc>
            </a:pPr>
            <a:r>
              <a:rPr lang="en-US" smtClean="0">
                <a:solidFill>
                  <a:srgbClr val="C00000"/>
                </a:solidFill>
              </a:rPr>
              <a:t>Market Cap –</a:t>
            </a:r>
          </a:p>
          <a:p>
            <a:pPr marL="285750" indent="-285750">
              <a:lnSpc>
                <a:spcPct val="150000"/>
              </a:lnSpc>
              <a:buFont typeface="Arial" panose="020B0604020202020204" pitchFamily="34" charset="0"/>
              <a:buChar char="•"/>
            </a:pPr>
            <a:r>
              <a:rPr lang="en-US" smtClean="0"/>
              <a:t>The global point of sale (PoS) receipt printers market was accounted for US $2.7 </a:t>
            </a:r>
            <a:r>
              <a:rPr lang="en-US" smtClean="0"/>
              <a:t>billion in </a:t>
            </a:r>
            <a:r>
              <a:rPr lang="en-US" smtClean="0"/>
              <a:t>terms of value and expected </a:t>
            </a:r>
            <a:r>
              <a:rPr lang="en-US"/>
              <a:t>to reach </a:t>
            </a:r>
            <a:r>
              <a:rPr lang="en-US" smtClean="0"/>
              <a:t>$4.9 billion </a:t>
            </a:r>
            <a:r>
              <a:rPr lang="en-US"/>
              <a:t>by 2027.</a:t>
            </a:r>
          </a:p>
        </p:txBody>
      </p:sp>
      <p:sp>
        <p:nvSpPr>
          <p:cNvPr id="8" name="Rectangle 7"/>
          <p:cNvSpPr/>
          <p:nvPr/>
        </p:nvSpPr>
        <p:spPr>
          <a:xfrm>
            <a:off x="461319" y="2562840"/>
            <a:ext cx="8382000" cy="400110"/>
          </a:xfrm>
          <a:prstGeom prst="rect">
            <a:avLst/>
          </a:prstGeom>
        </p:spPr>
        <p:txBody>
          <a:bodyPr wrap="square">
            <a:spAutoFit/>
          </a:bodyPr>
          <a:lstStyle/>
          <a:p>
            <a:r>
              <a:rPr lang="en-US" sz="1000" smtClean="0"/>
              <a:t>https://www.globenewswire.com/news-release/2020/04/13/2015071/0/en/Global-Point-of-Sale-PoS-Receipt-Printers-Market-is-set-to-reach-US-4-877-0-Mn-by-2027-Says-CMI.html</a:t>
            </a:r>
            <a:endParaRPr lang="en-US" sz="1000"/>
          </a:p>
        </p:txBody>
      </p:sp>
      <p:pic>
        <p:nvPicPr>
          <p:cNvPr id="9"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87357" y="152400"/>
            <a:ext cx="1788283" cy="711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51982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1305342"/>
            <a:ext cx="8305800" cy="4247317"/>
          </a:xfrm>
          <a:prstGeom prst="rect">
            <a:avLst/>
          </a:prstGeom>
        </p:spPr>
        <p:txBody>
          <a:bodyPr wrap="square">
            <a:spAutoFit/>
          </a:bodyPr>
          <a:lstStyle/>
          <a:p>
            <a:r>
              <a:rPr lang="en-US" smtClean="0">
                <a:solidFill>
                  <a:srgbClr val="C00000"/>
                </a:solidFill>
              </a:rPr>
              <a:t>How does it make money –</a:t>
            </a:r>
          </a:p>
          <a:p>
            <a:endParaRPr lang="en-US"/>
          </a:p>
          <a:p>
            <a:r>
              <a:rPr lang="en-US" smtClean="0"/>
              <a:t>Monitization can be achieved in 2 ways -</a:t>
            </a:r>
          </a:p>
          <a:p>
            <a:pPr marL="285750" indent="-285750">
              <a:lnSpc>
                <a:spcPct val="150000"/>
              </a:lnSpc>
              <a:buFont typeface="Arial" panose="020B0604020202020204" pitchFamily="34" charset="0"/>
              <a:buChar char="•"/>
            </a:pPr>
            <a:r>
              <a:rPr lang="en-US" smtClean="0"/>
              <a:t>Charge for the device</a:t>
            </a:r>
          </a:p>
          <a:p>
            <a:pPr marL="742950" lvl="1" indent="-285750">
              <a:lnSpc>
                <a:spcPct val="150000"/>
              </a:lnSpc>
              <a:buFont typeface="Arial" panose="020B0604020202020204" pitchFamily="34" charset="0"/>
              <a:buChar char="•"/>
            </a:pPr>
            <a:r>
              <a:rPr lang="en-US"/>
              <a:t>C</a:t>
            </a:r>
            <a:r>
              <a:rPr lang="en-US" smtClean="0"/>
              <a:t>ost for Proof of Concept (PoC) / generation 1 ~$100</a:t>
            </a:r>
          </a:p>
          <a:p>
            <a:pPr marL="742950" lvl="1" indent="-285750">
              <a:lnSpc>
                <a:spcPct val="150000"/>
              </a:lnSpc>
              <a:buFont typeface="Arial" panose="020B0604020202020204" pitchFamily="34" charset="0"/>
              <a:buChar char="•"/>
            </a:pPr>
            <a:r>
              <a:rPr lang="en-US" smtClean="0"/>
              <a:t>Sell solution for $249 (profit $149 per unit)</a:t>
            </a:r>
          </a:p>
          <a:p>
            <a:pPr marL="1200150" lvl="2" indent="-285750">
              <a:lnSpc>
                <a:spcPct val="150000"/>
              </a:lnSpc>
              <a:buFont typeface="Arial" panose="020B0604020202020204" pitchFamily="34" charset="0"/>
              <a:buChar char="•"/>
            </a:pPr>
            <a:r>
              <a:rPr lang="en-US" smtClean="0"/>
              <a:t>New thermal printer cost - $318 for Epson T88</a:t>
            </a:r>
          </a:p>
          <a:p>
            <a:pPr marL="1200150" lvl="2" indent="-285750">
              <a:lnSpc>
                <a:spcPct val="150000"/>
              </a:lnSpc>
              <a:buFont typeface="Arial" panose="020B0604020202020204" pitchFamily="34" charset="0"/>
              <a:buChar char="•"/>
            </a:pPr>
            <a:r>
              <a:rPr lang="en-US" smtClean="0"/>
              <a:t>Thermal paper cost - $50 for 3-1/8” x 230’</a:t>
            </a:r>
          </a:p>
          <a:p>
            <a:pPr marL="742950" lvl="1" indent="-285750">
              <a:lnSpc>
                <a:spcPct val="150000"/>
              </a:lnSpc>
              <a:buFont typeface="Arial" panose="020B0604020202020204" pitchFamily="34" charset="0"/>
              <a:buChar char="•"/>
            </a:pPr>
            <a:r>
              <a:rPr lang="en-US"/>
              <a:t>A</a:t>
            </a:r>
            <a:r>
              <a:rPr lang="en-US" smtClean="0"/>
              <a:t>ll electronic, no moving parts, less maintenance cost</a:t>
            </a:r>
          </a:p>
          <a:p>
            <a:endParaRPr lang="en-US"/>
          </a:p>
          <a:p>
            <a:pPr marL="285750" indent="-285750">
              <a:buFont typeface="Arial" panose="020B0604020202020204" pitchFamily="34" charset="0"/>
              <a:buChar char="•"/>
            </a:pPr>
            <a:r>
              <a:rPr lang="en-US" smtClean="0"/>
              <a:t>Advertising revenue by injecting ads into the receipt</a:t>
            </a:r>
            <a:endParaRPr lang="en-US"/>
          </a:p>
          <a:p>
            <a:r>
              <a:rPr lang="en-US"/>
              <a:t> </a:t>
            </a:r>
          </a:p>
        </p:txBody>
      </p:sp>
      <p:pic>
        <p:nvPicPr>
          <p:cNvPr id="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87357" y="152400"/>
            <a:ext cx="1788283" cy="711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12353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1305342"/>
            <a:ext cx="8305800" cy="3139321"/>
          </a:xfrm>
          <a:prstGeom prst="rect">
            <a:avLst/>
          </a:prstGeom>
        </p:spPr>
        <p:txBody>
          <a:bodyPr wrap="square">
            <a:spAutoFit/>
          </a:bodyPr>
          <a:lstStyle/>
          <a:p>
            <a:r>
              <a:rPr lang="en-US" smtClean="0">
                <a:solidFill>
                  <a:srgbClr val="C00000"/>
                </a:solidFill>
              </a:rPr>
              <a:t>Invention - </a:t>
            </a:r>
            <a:endParaRPr lang="en-US" smtClean="0">
              <a:solidFill>
                <a:srgbClr val="C00000"/>
              </a:solidFill>
            </a:endParaRPr>
          </a:p>
          <a:p>
            <a:endParaRPr lang="en-US"/>
          </a:p>
          <a:p>
            <a:r>
              <a:rPr lang="en-US" smtClean="0"/>
              <a:t>An </a:t>
            </a:r>
            <a:r>
              <a:rPr lang="en-US"/>
              <a:t>integrated circuit, circuit, plurality of circuit components, software or combination of an integrated circuit, circuit, plurality of circuit components, and software, stand alone or combined within a Point of Sale (</a:t>
            </a:r>
            <a:r>
              <a:rPr lang="en-US" smtClean="0"/>
              <a:t>PoS</a:t>
            </a:r>
            <a:r>
              <a:rPr lang="en-US"/>
              <a:t>) system, computer, or the like, which receives data such as POS receipts or the like via WiFi, Bluetooth, Near Field Communication (NFC), or any wireless protocol or the like, hard wire such as rj-11, </a:t>
            </a:r>
            <a:r>
              <a:rPr lang="en-US" smtClean="0"/>
              <a:t>rj-35, cat-5</a:t>
            </a:r>
            <a:r>
              <a:rPr lang="en-US"/>
              <a:t>, cat-6, usb, serial, parallel, or the </a:t>
            </a:r>
            <a:r>
              <a:rPr lang="en-US" smtClean="0"/>
              <a:t>like, converts the received data as needed </a:t>
            </a:r>
            <a:r>
              <a:rPr lang="en-US"/>
              <a:t>and broadcasts the received data via NFC, </a:t>
            </a:r>
            <a:r>
              <a:rPr lang="en-US" smtClean="0"/>
              <a:t>WiFi, Bluetooth, or </a:t>
            </a:r>
            <a:r>
              <a:rPr lang="en-US"/>
              <a:t>the like, to mobile devices such as an iPhone, Android, tablet, or any mobile device </a:t>
            </a:r>
            <a:r>
              <a:rPr lang="en-US" smtClean="0"/>
              <a:t>or </a:t>
            </a:r>
            <a:r>
              <a:rPr lang="en-US"/>
              <a:t>the like.</a:t>
            </a:r>
          </a:p>
          <a:p>
            <a:r>
              <a:rPr lang="en-US"/>
              <a:t> </a:t>
            </a:r>
          </a:p>
        </p:txBody>
      </p:sp>
      <p:sp>
        <p:nvSpPr>
          <p:cNvPr id="5" name="Rectangle 4"/>
          <p:cNvSpPr/>
          <p:nvPr/>
        </p:nvSpPr>
        <p:spPr>
          <a:xfrm>
            <a:off x="3676766" y="380997"/>
            <a:ext cx="1426609" cy="461665"/>
          </a:xfrm>
          <a:prstGeom prst="rect">
            <a:avLst/>
          </a:prstGeom>
        </p:spPr>
        <p:txBody>
          <a:bodyPr wrap="none">
            <a:spAutoFit/>
          </a:bodyPr>
          <a:lstStyle/>
          <a:p>
            <a:r>
              <a:rPr lang="en-US" sz="2400" smtClean="0"/>
              <a:t> Slipz.com</a:t>
            </a:r>
            <a:endParaRPr lang="en-US" sz="2400"/>
          </a:p>
        </p:txBody>
      </p:sp>
      <p:pic>
        <p:nvPicPr>
          <p:cNvPr id="8"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87357" y="152400"/>
            <a:ext cx="1788283" cy="711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457200" y="4444663"/>
            <a:ext cx="2272738" cy="276999"/>
          </a:xfrm>
          <a:prstGeom prst="rect">
            <a:avLst/>
          </a:prstGeom>
          <a:noFill/>
        </p:spPr>
        <p:txBody>
          <a:bodyPr wrap="none" rtlCol="0">
            <a:spAutoFit/>
          </a:bodyPr>
          <a:lstStyle/>
          <a:p>
            <a:r>
              <a:rPr lang="en-US" sz="1200" smtClean="0"/>
              <a:t>*Notarized on August 12</a:t>
            </a:r>
            <a:r>
              <a:rPr lang="en-US" sz="1200" baseline="30000" smtClean="0"/>
              <a:t>th</a:t>
            </a:r>
            <a:r>
              <a:rPr lang="en-US" sz="1200" smtClean="0"/>
              <a:t>, 2021  </a:t>
            </a:r>
            <a:endParaRPr lang="en-US" sz="1200" dirty="0"/>
          </a:p>
        </p:txBody>
      </p:sp>
    </p:spTree>
    <p:extLst>
      <p:ext uri="{BB962C8B-B14F-4D97-AF65-F5344CB8AC3E}">
        <p14:creationId xmlns:p14="http://schemas.microsoft.com/office/powerpoint/2010/main" val="22220692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318330</TotalTime>
  <Words>1288</Words>
  <Application>Microsoft Office PowerPoint</Application>
  <PresentationFormat>On-screen Show (4:3)</PresentationFormat>
  <Paragraphs>196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wayne</dc:creator>
  <cp:lastModifiedBy>wayne</cp:lastModifiedBy>
  <cp:revision>96</cp:revision>
  <cp:lastPrinted>2021-09-17T18:52:35Z</cp:lastPrinted>
  <dcterms:created xsi:type="dcterms:W3CDTF">2021-05-11T16:33:06Z</dcterms:created>
  <dcterms:modified xsi:type="dcterms:W3CDTF">2022-01-09T18:15:49Z</dcterms:modified>
</cp:coreProperties>
</file>